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2"/>
  </p:handoutMasterIdLst>
  <p:sldIdLst>
    <p:sldId id="327" r:id="rId2"/>
    <p:sldId id="331" r:id="rId3"/>
    <p:sldId id="332" r:id="rId4"/>
    <p:sldId id="333" r:id="rId5"/>
    <p:sldId id="334" r:id="rId6"/>
    <p:sldId id="335" r:id="rId7"/>
    <p:sldId id="329" r:id="rId8"/>
    <p:sldId id="330" r:id="rId9"/>
    <p:sldId id="336" r:id="rId10"/>
    <p:sldId id="328" r:id="rId11"/>
  </p:sldIdLst>
  <p:sldSz cx="9144000" cy="6858000" type="screen4x3"/>
  <p:notesSz cx="6669088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B5136AF-716A-4818-980A-4761FA24ED49}">
          <p14:sldIdLst>
            <p14:sldId id="327"/>
            <p14:sldId id="331"/>
            <p14:sldId id="332"/>
            <p14:sldId id="333"/>
            <p14:sldId id="334"/>
            <p14:sldId id="335"/>
            <p14:sldId id="329"/>
            <p14:sldId id="330"/>
            <p14:sldId id="336"/>
            <p14:sldId id="32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407" userDrawn="1">
          <p15:clr>
            <a:srgbClr val="A4A3A4"/>
          </p15:clr>
        </p15:guide>
        <p15:guide id="2" pos="52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62E9"/>
    <a:srgbClr val="A4C1F6"/>
    <a:srgbClr val="FF0000"/>
    <a:srgbClr val="3C7AEC"/>
    <a:srgbClr val="52D6B7"/>
    <a:srgbClr val="F72D4F"/>
    <a:srgbClr val="5F92EF"/>
    <a:srgbClr val="51D4D7"/>
    <a:srgbClr val="BFABFF"/>
    <a:srgbClr val="FFC7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3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816" y="108"/>
      </p:cViewPr>
      <p:guideLst>
        <p:guide orient="horz" pos="3407"/>
        <p:guide pos="52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90612" cy="497838"/>
          </a:xfrm>
          <a:prstGeom prst="rect">
            <a:avLst/>
          </a:prstGeom>
        </p:spPr>
        <p:txBody>
          <a:bodyPr vert="horz" lIns="90608" tIns="45304" rIns="90608" bIns="4530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6921" y="1"/>
            <a:ext cx="2890611" cy="497838"/>
          </a:xfrm>
          <a:prstGeom prst="rect">
            <a:avLst/>
          </a:prstGeom>
        </p:spPr>
        <p:txBody>
          <a:bodyPr vert="horz" lIns="90608" tIns="45304" rIns="90608" bIns="45304" rtlCol="0"/>
          <a:lstStyle>
            <a:lvl1pPr algn="r">
              <a:defRPr sz="1200"/>
            </a:lvl1pPr>
          </a:lstStyle>
          <a:p>
            <a:fld id="{B6BD0FD5-0DD9-46F3-8079-E4A5176445B1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30387"/>
            <a:ext cx="2890612" cy="497838"/>
          </a:xfrm>
          <a:prstGeom prst="rect">
            <a:avLst/>
          </a:prstGeom>
        </p:spPr>
        <p:txBody>
          <a:bodyPr vert="horz" lIns="90608" tIns="45304" rIns="90608" bIns="4530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6921" y="9430387"/>
            <a:ext cx="2890611" cy="497838"/>
          </a:xfrm>
          <a:prstGeom prst="rect">
            <a:avLst/>
          </a:prstGeom>
        </p:spPr>
        <p:txBody>
          <a:bodyPr vert="horz" lIns="90608" tIns="45304" rIns="90608" bIns="45304" rtlCol="0" anchor="b"/>
          <a:lstStyle>
            <a:lvl1pPr algn="r">
              <a:defRPr sz="1200"/>
            </a:lvl1pPr>
          </a:lstStyle>
          <a:p>
            <a:fld id="{47333826-4E77-4AD4-B723-44599D34BB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740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54BB-D3A7-4607-963B-BF038A6824E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8C73-C123-495C-99F2-1C50F319B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413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54BB-D3A7-4607-963B-BF038A6824E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8C73-C123-495C-99F2-1C50F319B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463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54BB-D3A7-4607-963B-BF038A6824E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8C73-C123-495C-99F2-1C50F319B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609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54BB-D3A7-4607-963B-BF038A6824E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8C73-C123-495C-99F2-1C50F319B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47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54BB-D3A7-4607-963B-BF038A6824E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8C73-C123-495C-99F2-1C50F319B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976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54BB-D3A7-4607-963B-BF038A6824E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8C73-C123-495C-99F2-1C50F319B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304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54BB-D3A7-4607-963B-BF038A6824E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8C73-C123-495C-99F2-1C50F319B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498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54BB-D3A7-4607-963B-BF038A6824E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8C73-C123-495C-99F2-1C50F319B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964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54BB-D3A7-4607-963B-BF038A6824E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8C73-C123-495C-99F2-1C50F319B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520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54BB-D3A7-4607-963B-BF038A6824E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8C73-C123-495C-99F2-1C50F319B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568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54BB-D3A7-4607-963B-BF038A6824E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8C73-C123-495C-99F2-1C50F319B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615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C54BB-D3A7-4607-963B-BF038A6824E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38C73-C123-495C-99F2-1C50F319B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965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824108" y="1554401"/>
            <a:ext cx="6445372" cy="1363788"/>
          </a:xfrm>
        </p:spPr>
        <p:txBody>
          <a:bodyPr anchor="t">
            <a:normAutofit fontScale="90000"/>
          </a:bodyPr>
          <a:lstStyle/>
          <a:p>
            <a:pPr algn="l"/>
            <a:r>
              <a:rPr lang="ru-RU" sz="3600" dirty="0">
                <a:latin typeface="TT Norms Regular" panose="02000503030000020003" pitchFamily="50" charset="-52"/>
              </a:rPr>
              <a:t>Об актуальных </a:t>
            </a:r>
            <a:r>
              <a:rPr lang="ru-RU" sz="3600" b="1" dirty="0">
                <a:latin typeface="TT Norms Regular" panose="02000503030000020003" pitchFamily="50" charset="-52"/>
              </a:rPr>
              <a:t>вопросах предпринимательской деятельности </a:t>
            </a:r>
            <a:r>
              <a:rPr lang="ru-RU" sz="3600" dirty="0">
                <a:latin typeface="TT Norms Regular" panose="02000503030000020003" pitchFamily="50" charset="-52"/>
              </a:rPr>
              <a:t>в Амурской области в условиях ограничений из-за пандемии </a:t>
            </a:r>
            <a:r>
              <a:rPr lang="ru-RU" sz="3600" b="1" dirty="0" err="1" smtClean="0">
                <a:latin typeface="TT Norms Regular" panose="02000503030000020003" pitchFamily="50" charset="-52"/>
              </a:rPr>
              <a:t>коронавируса</a:t>
            </a:r>
            <a:endParaRPr lang="ru-RU" sz="3600" b="1" dirty="0">
              <a:latin typeface="TT Norms Regular" panose="02000503030000020003" pitchFamily="50" charset="-52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24108" y="4671605"/>
            <a:ext cx="4966320" cy="398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 kern="1200" baseline="0">
                <a:solidFill>
                  <a:schemeClr val="tx1"/>
                </a:solidFill>
                <a:latin typeface="TT Norms Regular" pitchFamily="50" charset="-52"/>
                <a:ea typeface="+mj-ea"/>
                <a:cs typeface="+mj-cs"/>
              </a:defRPr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/>
              <a:t>Министерство экономического развития и внешних связей Амурской области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425" y="745602"/>
            <a:ext cx="1362025" cy="161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45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1801660" y="2501023"/>
            <a:ext cx="5540680" cy="660880"/>
          </a:xfrm>
        </p:spPr>
        <p:txBody>
          <a:bodyPr anchor="t">
            <a:normAutofit/>
          </a:bodyPr>
          <a:lstStyle/>
          <a:p>
            <a:r>
              <a:rPr lang="ru-RU" sz="3600" b="1" dirty="0" smtClean="0">
                <a:latin typeface="TT Norms ExtraBold" panose="02000503040000020004" pitchFamily="50" charset="-52"/>
              </a:rPr>
              <a:t>Спасибо за внимание!</a:t>
            </a:r>
            <a:endParaRPr lang="ru-RU" sz="3600" dirty="0">
              <a:latin typeface="TT Norms Regular" panose="02000503030000020003" pitchFamily="50" charset="-52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801660" y="3167086"/>
            <a:ext cx="5540680" cy="6608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1962E9"/>
                </a:solidFill>
                <a:latin typeface="TT Norms Regular" pitchFamily="50" charset="-52"/>
              </a:rPr>
              <a:t>www.amurobl.ru</a:t>
            </a:r>
            <a:r>
              <a:rPr lang="en-US" sz="4000" dirty="0">
                <a:solidFill>
                  <a:schemeClr val="accent1"/>
                </a:solidFill>
                <a:latin typeface="TT Norms Regular" pitchFamily="50" charset="-52"/>
              </a:rPr>
              <a:t> </a:t>
            </a:r>
            <a:endParaRPr lang="es-ES" sz="4000" b="1" dirty="0">
              <a:solidFill>
                <a:schemeClr val="accent1"/>
              </a:solidFill>
              <a:latin typeface="TT Norms Regular" pitchFamily="50" charset="-52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011" y="6175232"/>
            <a:ext cx="411614" cy="489078"/>
          </a:xfrm>
          <a:prstGeom prst="rect">
            <a:avLst/>
          </a:prstGeom>
        </p:spPr>
      </p:pic>
      <p:sp>
        <p:nvSpPr>
          <p:cNvPr id="9" name="3 CuadroTexto"/>
          <p:cNvSpPr txBox="1"/>
          <p:nvPr/>
        </p:nvSpPr>
        <p:spPr>
          <a:xfrm>
            <a:off x="7017877" y="6260483"/>
            <a:ext cx="1728192" cy="338554"/>
          </a:xfrm>
          <a:prstGeom prst="rect">
            <a:avLst/>
          </a:prstGeom>
          <a:noFill/>
        </p:spPr>
        <p:txBody>
          <a:bodyPr wrap="square" lIns="0" tIns="0" rIns="0" bIns="0" numCol="1" spcCol="720000" rtlCol="0">
            <a:spAutoFit/>
          </a:bodyPr>
          <a:lstStyle/>
          <a:p>
            <a:r>
              <a:rPr lang="ru-RU" sz="1100" dirty="0" smtClean="0">
                <a:solidFill>
                  <a:srgbClr val="1962E9"/>
                </a:solidFill>
                <a:latin typeface="TT Norms Medium" panose="02000803030000020003" pitchFamily="50" charset="-52"/>
              </a:rPr>
              <a:t>ПРАВИТЕЛЬСТВО</a:t>
            </a:r>
          </a:p>
          <a:p>
            <a:r>
              <a:rPr lang="ru-RU" sz="1100" dirty="0" smtClean="0">
                <a:solidFill>
                  <a:srgbClr val="1962E9"/>
                </a:solidFill>
                <a:latin typeface="TT Norms Medium" panose="02000803030000020003" pitchFamily="50" charset="-52"/>
              </a:rPr>
              <a:t>АМУРСКОЙ ОБЛАСТИ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0" y="6029960"/>
            <a:ext cx="9144000" cy="8890"/>
          </a:xfrm>
          <a:prstGeom prst="line">
            <a:avLst/>
          </a:prstGeom>
          <a:ln w="19050">
            <a:solidFill>
              <a:srgbClr val="1962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8" y="6200775"/>
            <a:ext cx="691307" cy="46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85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011" y="6175232"/>
            <a:ext cx="411614" cy="489078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647649" y="870190"/>
            <a:ext cx="7513534" cy="675247"/>
          </a:xfrm>
        </p:spPr>
        <p:txBody>
          <a:bodyPr anchor="t">
            <a:noAutofit/>
          </a:bodyPr>
          <a:lstStyle/>
          <a:p>
            <a:pPr algn="l"/>
            <a:r>
              <a:rPr lang="ru-RU" sz="2400" b="1" dirty="0" smtClean="0">
                <a:latin typeface="TT Norms ExtraBold" panose="02000503040000020004" pitchFamily="50" charset="-52"/>
              </a:rPr>
              <a:t>Ограничительные мероприятия</a:t>
            </a:r>
            <a:endParaRPr lang="ru-RU" sz="2400" dirty="0">
              <a:latin typeface="TT Norms Regular" panose="02000503030000020003" pitchFamily="50" charset="-52"/>
            </a:endParaRPr>
          </a:p>
        </p:txBody>
      </p:sp>
      <p:sp>
        <p:nvSpPr>
          <p:cNvPr id="11" name="3 CuadroTexto"/>
          <p:cNvSpPr txBox="1"/>
          <p:nvPr/>
        </p:nvSpPr>
        <p:spPr>
          <a:xfrm>
            <a:off x="7017877" y="6260483"/>
            <a:ext cx="1728192" cy="338554"/>
          </a:xfrm>
          <a:prstGeom prst="rect">
            <a:avLst/>
          </a:prstGeom>
          <a:noFill/>
        </p:spPr>
        <p:txBody>
          <a:bodyPr wrap="square" lIns="0" tIns="0" rIns="0" bIns="0" numCol="1" spcCol="720000" rtlCol="0">
            <a:spAutoFit/>
          </a:bodyPr>
          <a:lstStyle/>
          <a:p>
            <a:r>
              <a:rPr lang="ru-RU" sz="1100" dirty="0" smtClean="0">
                <a:solidFill>
                  <a:srgbClr val="1962E9"/>
                </a:solidFill>
                <a:latin typeface="TT Norms Medium" panose="02000803030000020003" pitchFamily="50" charset="-52"/>
              </a:rPr>
              <a:t>ПРАВИТЕЛЬСТВО</a:t>
            </a:r>
          </a:p>
          <a:p>
            <a:r>
              <a:rPr lang="ru-RU" sz="1100" dirty="0" smtClean="0">
                <a:solidFill>
                  <a:srgbClr val="1962E9"/>
                </a:solidFill>
                <a:latin typeface="TT Norms Medium" panose="02000803030000020003" pitchFamily="50" charset="-52"/>
              </a:rPr>
              <a:t>АМУРСКОЙ ОБЛАСТИ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029960"/>
            <a:ext cx="9144000" cy="8890"/>
          </a:xfrm>
          <a:prstGeom prst="line">
            <a:avLst/>
          </a:prstGeom>
          <a:ln w="19050">
            <a:solidFill>
              <a:srgbClr val="1962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8" y="6200775"/>
            <a:ext cx="691307" cy="460360"/>
          </a:xfrm>
          <a:prstGeom prst="rect">
            <a:avLst/>
          </a:prstGeom>
        </p:spPr>
      </p:pic>
      <p:sp>
        <p:nvSpPr>
          <p:cNvPr id="27" name="Овал 26"/>
          <p:cNvSpPr/>
          <p:nvPr/>
        </p:nvSpPr>
        <p:spPr>
          <a:xfrm>
            <a:off x="8412479" y="369094"/>
            <a:ext cx="268146" cy="268146"/>
          </a:xfrm>
          <a:prstGeom prst="ellipse">
            <a:avLst/>
          </a:prstGeom>
          <a:noFill/>
          <a:ln>
            <a:solidFill>
              <a:srgbClr val="1962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8345806" y="373856"/>
            <a:ext cx="409789" cy="2681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100" b="1" dirty="0" smtClean="0">
                <a:solidFill>
                  <a:srgbClr val="1962E9"/>
                </a:solidFill>
                <a:latin typeface="TT Norms Regular" panose="02000503030000020003" pitchFamily="50" charset="-52"/>
              </a:rPr>
              <a:t>2</a:t>
            </a:r>
            <a:endParaRPr lang="ru-RU" sz="1100" b="1" dirty="0">
              <a:solidFill>
                <a:srgbClr val="1962E9"/>
              </a:solidFill>
              <a:latin typeface="TT Norms Regular" panose="02000503030000020003" pitchFamily="50" charset="-52"/>
            </a:endParaRP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1064790" y="1369739"/>
            <a:ext cx="3485071" cy="3833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 kern="1200" baseline="0">
                <a:solidFill>
                  <a:schemeClr val="tx1"/>
                </a:solidFill>
                <a:latin typeface="TT Norms Regular" pitchFamily="50" charset="-52"/>
                <a:ea typeface="+mj-ea"/>
                <a:cs typeface="+mj-cs"/>
              </a:defRPr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dirty="0" smtClean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327991" y="1506121"/>
            <a:ext cx="7273900" cy="3833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 kern="1200" baseline="0">
                <a:solidFill>
                  <a:schemeClr val="tx1"/>
                </a:solidFill>
                <a:latin typeface="TT Norms Regular" pitchFamily="50" charset="-52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800" b="1" dirty="0" smtClean="0">
                <a:solidFill>
                  <a:srgbClr val="1962E9"/>
                </a:solidFill>
              </a:rPr>
              <a:t>Указ  </a:t>
            </a:r>
            <a:r>
              <a:rPr lang="ru-RU" sz="1800" b="1" dirty="0">
                <a:solidFill>
                  <a:srgbClr val="1962E9"/>
                </a:solidFill>
              </a:rPr>
              <a:t>Президента </a:t>
            </a:r>
            <a:r>
              <a:rPr lang="ru-RU" sz="1800" b="1" dirty="0" smtClean="0">
                <a:solidFill>
                  <a:srgbClr val="1962E9"/>
                </a:solidFill>
              </a:rPr>
              <a:t>РФ от </a:t>
            </a:r>
            <a:r>
              <a:rPr lang="ru-RU" sz="1800" b="1" dirty="0">
                <a:solidFill>
                  <a:srgbClr val="1962E9"/>
                </a:solidFill>
              </a:rPr>
              <a:t>02.04.2020 № 239 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«О мерах по обеспечению санитарно-эпидемиологического благополучия населения на территории Российской Федерации в связи с распространением новой </a:t>
            </a:r>
            <a:r>
              <a:rPr lang="ru-RU" sz="1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коронавирусной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инфекции (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COVID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-19)»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327991" y="2795504"/>
            <a:ext cx="7273900" cy="3833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 kern="1200" baseline="0">
                <a:solidFill>
                  <a:schemeClr val="tx1"/>
                </a:solidFill>
                <a:latin typeface="TT Norms Regular" pitchFamily="50" charset="-52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800" b="1" dirty="0">
                <a:solidFill>
                  <a:srgbClr val="1962E9"/>
                </a:solidFill>
              </a:rPr>
              <a:t>Р</a:t>
            </a:r>
            <a:r>
              <a:rPr lang="ru-RU" sz="1800" b="1" dirty="0" smtClean="0">
                <a:solidFill>
                  <a:srgbClr val="1962E9"/>
                </a:solidFill>
              </a:rPr>
              <a:t>аспоряжение </a:t>
            </a:r>
            <a:r>
              <a:rPr lang="ru-RU" sz="1800" b="1" dirty="0">
                <a:solidFill>
                  <a:srgbClr val="1962E9"/>
                </a:solidFill>
              </a:rPr>
              <a:t>губернатора Амурской области от 27.01.2020 № 10-р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>
              <a:defRPr/>
            </a:pP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«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 введении режима повышенной готовности»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327991" y="3699849"/>
            <a:ext cx="7273900" cy="3833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 kern="1200" baseline="0">
                <a:solidFill>
                  <a:schemeClr val="tx1"/>
                </a:solidFill>
                <a:latin typeface="TT Norms Regular" pitchFamily="50" charset="-52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800" b="1" dirty="0" smtClean="0">
                <a:solidFill>
                  <a:srgbClr val="1962E9"/>
                </a:solidFill>
              </a:rPr>
              <a:t>Постановление </a:t>
            </a:r>
            <a:r>
              <a:rPr lang="ru-RU" sz="1800" b="1" dirty="0">
                <a:solidFill>
                  <a:srgbClr val="1962E9"/>
                </a:solidFill>
              </a:rPr>
              <a:t>Правительства Амурской области от 07.04.2020 № </a:t>
            </a:r>
            <a:r>
              <a:rPr lang="ru-RU" sz="1800" b="1" dirty="0" smtClean="0">
                <a:solidFill>
                  <a:srgbClr val="1962E9"/>
                </a:solidFill>
              </a:rPr>
              <a:t>190</a:t>
            </a:r>
          </a:p>
          <a:p>
            <a:pPr>
              <a:defRPr/>
            </a:pP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«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 мерах по обеспечению санитарно-эпидемиологического благополучия населения на территории Амурской области в связи с распространением новой </a:t>
            </a:r>
            <a:r>
              <a:rPr lang="ru-RU" sz="1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коронавирусной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инфекции (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COVID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-19)» (далее – постановление Правительства Амурской области № 190)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28" y="1936691"/>
            <a:ext cx="263324" cy="26321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28" y="2987167"/>
            <a:ext cx="263324" cy="26321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60" y="4123346"/>
            <a:ext cx="263324" cy="26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42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011" y="6175232"/>
            <a:ext cx="411614" cy="489078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591969" y="561515"/>
            <a:ext cx="7613567" cy="774390"/>
          </a:xfrm>
        </p:spPr>
        <p:txBody>
          <a:bodyPr anchor="t">
            <a:noAutofit/>
          </a:bodyPr>
          <a:lstStyle/>
          <a:p>
            <a:pPr algn="l">
              <a:defRPr/>
            </a:pPr>
            <a:r>
              <a:rPr lang="ru-RU" sz="3200" b="1" dirty="0">
                <a:solidFill>
                  <a:srgbClr val="1962E9"/>
                </a:solidFill>
                <a:latin typeface="TT Norms ExtraBold" panose="02000503040000020004"/>
              </a:rPr>
              <a:t>Федеральные меры</a:t>
            </a:r>
            <a:r>
              <a:rPr lang="en-US" sz="3200" b="1" dirty="0">
                <a:solidFill>
                  <a:srgbClr val="1962E9"/>
                </a:solidFill>
                <a:latin typeface="TT Norms Black" panose="02000903040000020004" pitchFamily="50" charset="-52"/>
              </a:rPr>
              <a:t> </a:t>
            </a:r>
            <a:r>
              <a:rPr lang="ru-RU" sz="2000" b="1" dirty="0">
                <a:latin typeface="TT Norms ExtraBold" panose="02000503040000020004"/>
              </a:rPr>
              <a:t>для пострадавших отраслей</a:t>
            </a:r>
          </a:p>
        </p:txBody>
      </p:sp>
      <p:sp>
        <p:nvSpPr>
          <p:cNvPr id="11" name="3 CuadroTexto"/>
          <p:cNvSpPr txBox="1"/>
          <p:nvPr/>
        </p:nvSpPr>
        <p:spPr>
          <a:xfrm>
            <a:off x="7017877" y="6260483"/>
            <a:ext cx="1728192" cy="338554"/>
          </a:xfrm>
          <a:prstGeom prst="rect">
            <a:avLst/>
          </a:prstGeom>
          <a:noFill/>
        </p:spPr>
        <p:txBody>
          <a:bodyPr wrap="square" lIns="0" tIns="0" rIns="0" bIns="0" numCol="1" spcCol="720000" rtlCol="0">
            <a:spAutoFit/>
          </a:bodyPr>
          <a:lstStyle/>
          <a:p>
            <a:r>
              <a:rPr lang="ru-RU" sz="1100" dirty="0" smtClean="0">
                <a:solidFill>
                  <a:srgbClr val="1962E9"/>
                </a:solidFill>
                <a:latin typeface="TT Norms Medium" panose="02000803030000020003" pitchFamily="50" charset="-52"/>
              </a:rPr>
              <a:t>ПРАВИТЕЛЬСТВО</a:t>
            </a:r>
          </a:p>
          <a:p>
            <a:r>
              <a:rPr lang="ru-RU" sz="1100" dirty="0" smtClean="0">
                <a:solidFill>
                  <a:srgbClr val="1962E9"/>
                </a:solidFill>
                <a:latin typeface="TT Norms Medium" panose="02000803030000020003" pitchFamily="50" charset="-52"/>
              </a:rPr>
              <a:t>АМУРСКОЙ ОБЛАСТИ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029960"/>
            <a:ext cx="9144000" cy="8890"/>
          </a:xfrm>
          <a:prstGeom prst="line">
            <a:avLst/>
          </a:prstGeom>
          <a:ln w="19050">
            <a:solidFill>
              <a:srgbClr val="1962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8" y="6200775"/>
            <a:ext cx="691307" cy="460360"/>
          </a:xfrm>
          <a:prstGeom prst="rect">
            <a:avLst/>
          </a:prstGeom>
        </p:spPr>
      </p:pic>
      <p:sp>
        <p:nvSpPr>
          <p:cNvPr id="27" name="Овал 26"/>
          <p:cNvSpPr/>
          <p:nvPr/>
        </p:nvSpPr>
        <p:spPr>
          <a:xfrm>
            <a:off x="8412479" y="369094"/>
            <a:ext cx="268146" cy="268146"/>
          </a:xfrm>
          <a:prstGeom prst="ellipse">
            <a:avLst/>
          </a:prstGeom>
          <a:noFill/>
          <a:ln>
            <a:solidFill>
              <a:srgbClr val="1962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8345806" y="373856"/>
            <a:ext cx="409789" cy="2681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100" b="1" dirty="0" smtClean="0">
                <a:solidFill>
                  <a:srgbClr val="1962E9"/>
                </a:solidFill>
                <a:latin typeface="TT Norms Regular" panose="02000503030000020003" pitchFamily="50" charset="-52"/>
              </a:rPr>
              <a:t>3</a:t>
            </a:r>
            <a:endParaRPr lang="ru-RU" sz="1100" b="1" dirty="0">
              <a:solidFill>
                <a:srgbClr val="1962E9"/>
              </a:solidFill>
              <a:latin typeface="TT Norms Regular" panose="02000503030000020003" pitchFamily="50" charset="-52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522494" y="1224431"/>
            <a:ext cx="3934635" cy="3588638"/>
          </a:xfrm>
          <a:prstGeom prst="rect">
            <a:avLst/>
          </a:prstGeom>
          <a:ln>
            <a:solidFill>
              <a:schemeClr val="tx1"/>
            </a:solidFill>
            <a:prstDash val="sysDot"/>
          </a:ln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 kern="1200" baseline="0">
                <a:solidFill>
                  <a:schemeClr val="tx1"/>
                </a:solidFill>
                <a:latin typeface="TT Norms Regular" pitchFamily="50" charset="-52"/>
                <a:ea typeface="+mj-ea"/>
                <a:cs typeface="+mj-cs"/>
              </a:defRPr>
            </a:lvl1pPr>
          </a:lstStyle>
          <a:p>
            <a:pPr marR="0" algn="l" defTabSz="914400" rtl="0" eaLnBrk="1" fontAlgn="auto" latinLnBrk="0" hangingPunct="1">
              <a:lnSpc>
                <a:spcPts val="18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800" b="1" dirty="0" smtClean="0">
                <a:solidFill>
                  <a:srgbClr val="1962E9"/>
                </a:solidFill>
              </a:rPr>
              <a:t>В сфере налогообложения</a:t>
            </a:r>
          </a:p>
          <a:p>
            <a:pPr marL="285750" indent="-285750">
              <a:lnSpc>
                <a:spcPts val="18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latin typeface="TT Norms Regular" panose="02000503030000020003"/>
                <a:cs typeface="Times New Roman" pitchFamily="18" charset="0"/>
              </a:rPr>
              <a:t>Перенос сроков уплаты налогов и страховых взносов от 3 до 6 месяцев</a:t>
            </a:r>
            <a:endParaRPr lang="ru-RU" sz="1600" dirty="0">
              <a:latin typeface="TT Norms Regular" panose="02000503030000020003"/>
            </a:endParaRPr>
          </a:p>
          <a:p>
            <a:pPr marL="285750" indent="-285750">
              <a:lnSpc>
                <a:spcPts val="18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latin typeface="TT Norms Regular" panose="02000503030000020003"/>
                <a:cs typeface="Times New Roman" pitchFamily="18" charset="0"/>
              </a:rPr>
              <a:t>Перенос сроков предоставления отчетности на 3 месяца</a:t>
            </a:r>
            <a:endParaRPr lang="ru-RU" sz="1600" dirty="0">
              <a:latin typeface="TT Norms Regular" panose="02000503030000020003"/>
            </a:endParaRPr>
          </a:p>
          <a:p>
            <a:pPr marL="285750" indent="-285750">
              <a:lnSpc>
                <a:spcPts val="18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600" dirty="0">
                <a:latin typeface="TT Norms Regular" panose="02000503030000020003"/>
                <a:cs typeface="Times New Roman" pitchFamily="18" charset="0"/>
              </a:rPr>
              <a:t>Применение мер взыскания приостанавливается до 1 мая 2020 года;</a:t>
            </a:r>
          </a:p>
          <a:p>
            <a:pPr marL="285750" indent="-285750">
              <a:lnSpc>
                <a:spcPts val="18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600" dirty="0">
                <a:latin typeface="TT Norms Regular" panose="02000503030000020003"/>
                <a:cs typeface="Times New Roman" pitchFamily="18" charset="0"/>
              </a:rPr>
              <a:t> Для зарплат выше МРОТ (от 12 130 руб.) снижение страховых взносов с 30% до 15%</a:t>
            </a:r>
            <a:endParaRPr lang="ru-RU" sz="1600" dirty="0">
              <a:latin typeface="TT Norms Regular" panose="02000503030000020003"/>
            </a:endParaRPr>
          </a:p>
          <a:p>
            <a:pPr marL="285750" indent="-285750">
              <a:lnSpc>
                <a:spcPts val="18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latin typeface="TT Norms Regular" panose="02000503030000020003"/>
                <a:cs typeface="Times New Roman" pitchFamily="18" charset="0"/>
              </a:rPr>
              <a:t>Мораторий на рост взносов ИП</a:t>
            </a:r>
            <a:endParaRPr lang="ru-RU" sz="1600" dirty="0">
              <a:latin typeface="TT Norms Regular" panose="02000503030000020003"/>
            </a:endParaRPr>
          </a:p>
          <a:p>
            <a:pPr marL="285750" indent="-285750">
              <a:lnSpc>
                <a:spcPts val="18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latin typeface="TT Norms Regular" panose="02000503030000020003"/>
                <a:cs typeface="Times New Roman" pitchFamily="18" charset="0"/>
              </a:rPr>
              <a:t>Мораторий на банкротство по инициативе кредиторов</a:t>
            </a:r>
            <a:endParaRPr lang="ru-RU" sz="1600" dirty="0">
              <a:latin typeface="TT Norms Regular" panose="02000503030000020003"/>
            </a:endParaRPr>
          </a:p>
          <a:p>
            <a:pPr marR="0" algn="l" defTabSz="914400" rtl="0" eaLnBrk="1" fontAlgn="auto" latinLnBrk="0" hangingPunct="1">
              <a:lnSpc>
                <a:spcPts val="18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1600" dirty="0" smtClean="0"/>
          </a:p>
          <a:p>
            <a:pPr marR="0" algn="l" defTabSz="914400" rtl="0" eaLnBrk="1" fontAlgn="auto" latinLnBrk="0" hangingPunct="1">
              <a:lnSpc>
                <a:spcPts val="18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1100" dirty="0" smtClean="0"/>
          </a:p>
          <a:p>
            <a:pPr marR="0" algn="l" defTabSz="914400" rtl="0" eaLnBrk="1" fontAlgn="auto" latinLnBrk="0" hangingPunct="1">
              <a:lnSpc>
                <a:spcPts val="18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1600" dirty="0" smtClean="0"/>
          </a:p>
          <a:p>
            <a:pPr marR="0" algn="l" defTabSz="914400" rtl="0" eaLnBrk="1" fontAlgn="auto" latinLnBrk="0" hangingPunct="1">
              <a:lnSpc>
                <a:spcPts val="18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1600" dirty="0" smtClean="0"/>
          </a:p>
          <a:p>
            <a:pPr marR="0" algn="l" defTabSz="914400" rtl="0" eaLnBrk="1" fontAlgn="auto" latinLnBrk="0" hangingPunct="1">
              <a:lnSpc>
                <a:spcPts val="18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1600" dirty="0" smtClean="0"/>
          </a:p>
          <a:p>
            <a:pPr marR="0" algn="l" defTabSz="914400" rtl="0" eaLnBrk="1" fontAlgn="auto" latinLnBrk="0" hangingPunct="1">
              <a:lnSpc>
                <a:spcPts val="18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1600" dirty="0" smtClean="0"/>
          </a:p>
          <a:p>
            <a:pPr marL="285750" marR="0" indent="-285750" algn="l" defTabSz="914400" rtl="0" eaLnBrk="1" fontAlgn="auto" latinLnBrk="0" hangingPunct="1">
              <a:lnSpc>
                <a:spcPts val="18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ru-RU" sz="1600" dirty="0" smtClean="0"/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4701500" y="1219669"/>
            <a:ext cx="3934635" cy="3593400"/>
          </a:xfrm>
          <a:prstGeom prst="rect">
            <a:avLst/>
          </a:prstGeom>
          <a:ln>
            <a:solidFill>
              <a:schemeClr val="tx1"/>
            </a:solidFill>
            <a:prstDash val="sysDot"/>
          </a:ln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 kern="1200" baseline="0">
                <a:solidFill>
                  <a:schemeClr val="tx1"/>
                </a:solidFill>
                <a:latin typeface="TT Norms Regular" pitchFamily="50" charset="-52"/>
                <a:ea typeface="+mj-ea"/>
                <a:cs typeface="+mj-cs"/>
              </a:defRPr>
            </a:lvl1pPr>
          </a:lstStyle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800" b="1" dirty="0" smtClean="0">
                <a:solidFill>
                  <a:srgbClr val="1962E9"/>
                </a:solidFill>
              </a:rPr>
              <a:t>В сфере кредитования</a:t>
            </a:r>
          </a:p>
          <a:p>
            <a:pPr marL="285750" indent="-285750">
              <a:lnSpc>
                <a:spcPts val="18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ru-RU" sz="1600" dirty="0"/>
              <a:t>Реструктуризация задолженности по кредитам</a:t>
            </a:r>
            <a:endParaRPr lang="ru-RU" sz="1600" dirty="0">
              <a:latin typeface="TT Norms Regular" panose="02000503030000020003"/>
            </a:endParaRPr>
          </a:p>
          <a:p>
            <a:pPr marL="285750" indent="-285750">
              <a:lnSpc>
                <a:spcPts val="18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ru-RU" sz="1600" dirty="0"/>
              <a:t>Программа кредитования под  0  % на </a:t>
            </a:r>
            <a:r>
              <a:rPr lang="ru-RU" sz="1600" dirty="0" smtClean="0"/>
              <a:t>заработную плату</a:t>
            </a:r>
            <a:endParaRPr lang="ru-RU" sz="1600" dirty="0">
              <a:latin typeface="TT Norms Regular" panose="02000503030000020003"/>
            </a:endParaRPr>
          </a:p>
          <a:p>
            <a:pPr marL="285750" indent="-285750">
              <a:lnSpc>
                <a:spcPts val="18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ru-RU" sz="1600" dirty="0"/>
              <a:t>Программа стимулирования</a:t>
            </a:r>
            <a:endParaRPr lang="ru-RU" sz="1600" dirty="0">
              <a:latin typeface="TT Norms Regular" panose="02000503030000020003"/>
            </a:endParaRPr>
          </a:p>
          <a:p>
            <a:pPr marL="285750" indent="-285750">
              <a:lnSpc>
                <a:spcPts val="18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ru-RU" sz="1600" dirty="0"/>
              <a:t>Отсрочка на погашение остатка основного долга и процентов</a:t>
            </a:r>
            <a:endParaRPr lang="ru-RU" sz="1600" dirty="0">
              <a:latin typeface="TT Norms Regular" panose="02000503030000020003"/>
            </a:endParaRPr>
          </a:p>
          <a:p>
            <a:pPr marL="285750" indent="-285750">
              <a:lnSpc>
                <a:spcPts val="18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ru-RU" sz="1600" dirty="0"/>
              <a:t>Кредитные каникулы для ИП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ru-RU" sz="1600" dirty="0" smtClean="0"/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515179" y="4916201"/>
            <a:ext cx="8113641" cy="977377"/>
          </a:xfrm>
          <a:prstGeom prst="rect">
            <a:avLst/>
          </a:prstGeom>
          <a:ln>
            <a:solidFill>
              <a:schemeClr val="tx1"/>
            </a:solidFill>
            <a:prstDash val="sysDot"/>
          </a:ln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 kern="1200" baseline="0">
                <a:solidFill>
                  <a:schemeClr val="tx1"/>
                </a:solidFill>
                <a:latin typeface="TT Norms Regular" pitchFamily="50" charset="-52"/>
                <a:ea typeface="+mj-ea"/>
                <a:cs typeface="+mj-cs"/>
              </a:defRPr>
            </a:lvl1pPr>
          </a:lstStyle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800" b="1" dirty="0" smtClean="0">
                <a:solidFill>
                  <a:srgbClr val="1962E9"/>
                </a:solidFill>
              </a:rPr>
              <a:t>Общие меры     </a:t>
            </a:r>
            <a:r>
              <a:rPr lang="ru-RU" sz="1600" dirty="0" smtClean="0"/>
              <a:t>Мораторий </a:t>
            </a:r>
            <a:r>
              <a:rPr lang="ru-RU" sz="1600" dirty="0"/>
              <a:t>на все проверки до конца 2020  года </a:t>
            </a:r>
            <a:endParaRPr lang="ru-RU" sz="1600" dirty="0" smtClean="0"/>
          </a:p>
          <a:p>
            <a:pPr>
              <a:spcBef>
                <a:spcPts val="600"/>
              </a:spcBef>
              <a:defRPr/>
            </a:pPr>
            <a:r>
              <a:rPr lang="ru-RU" sz="1600" dirty="0" smtClean="0"/>
              <a:t>                                       Снижение </a:t>
            </a:r>
            <a:r>
              <a:rPr lang="ru-RU" sz="1600" dirty="0"/>
              <a:t>требований к обеспечению </a:t>
            </a:r>
            <a:r>
              <a:rPr lang="ru-RU" sz="1600" dirty="0" err="1"/>
              <a:t>госконтрактов</a:t>
            </a:r>
            <a:endParaRPr lang="ru-RU" sz="1600" dirty="0">
              <a:latin typeface="TT Norms Regular" panose="02000503030000020003"/>
            </a:endParaRPr>
          </a:p>
          <a:p>
            <a:pPr>
              <a:spcBef>
                <a:spcPts val="600"/>
              </a:spcBef>
              <a:defRPr/>
            </a:pPr>
            <a:r>
              <a:rPr lang="ru-RU" sz="1600" dirty="0" smtClean="0"/>
              <a:t>                                       Отсрочка </a:t>
            </a:r>
            <a:r>
              <a:rPr lang="ru-RU" sz="1600" dirty="0"/>
              <a:t>переоформления разрешительных документов</a:t>
            </a:r>
            <a:endParaRPr lang="ru-RU" sz="1600" dirty="0">
              <a:latin typeface="TT Norms Regular" panose="02000503030000020003"/>
            </a:endParaRPr>
          </a:p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1800" b="1" dirty="0" smtClean="0">
              <a:solidFill>
                <a:srgbClr val="1962E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62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011" y="6175232"/>
            <a:ext cx="411614" cy="489078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591969" y="561515"/>
            <a:ext cx="7613567" cy="774390"/>
          </a:xfrm>
        </p:spPr>
        <p:txBody>
          <a:bodyPr anchor="t">
            <a:noAutofit/>
          </a:bodyPr>
          <a:lstStyle/>
          <a:p>
            <a:pPr algn="l">
              <a:defRPr/>
            </a:pPr>
            <a:r>
              <a:rPr lang="ru-RU" sz="3200" b="1" dirty="0" smtClean="0">
                <a:solidFill>
                  <a:srgbClr val="1962E9"/>
                </a:solidFill>
                <a:latin typeface="TT Norms ExtraBold" panose="02000503040000020004"/>
              </a:rPr>
              <a:t>Региональные </a:t>
            </a:r>
            <a:r>
              <a:rPr lang="ru-RU" sz="3200" b="1" dirty="0">
                <a:solidFill>
                  <a:srgbClr val="1962E9"/>
                </a:solidFill>
                <a:latin typeface="TT Norms ExtraBold" panose="02000503040000020004"/>
              </a:rPr>
              <a:t>меры</a:t>
            </a:r>
            <a:r>
              <a:rPr lang="en-US" sz="3200" b="1" dirty="0">
                <a:solidFill>
                  <a:srgbClr val="1962E9"/>
                </a:solidFill>
                <a:latin typeface="TT Norms Black" panose="02000903040000020004" pitchFamily="50" charset="-52"/>
              </a:rPr>
              <a:t> </a:t>
            </a:r>
            <a:r>
              <a:rPr lang="ru-RU" sz="2000" b="1" dirty="0" smtClean="0">
                <a:latin typeface="TT Norms ExtraBold" panose="02000503040000020004"/>
              </a:rPr>
              <a:t>в сфере налогообложения</a:t>
            </a:r>
            <a:endParaRPr lang="ru-RU" sz="2000" b="1" dirty="0">
              <a:latin typeface="TT Norms ExtraBold" panose="02000503040000020004"/>
            </a:endParaRPr>
          </a:p>
        </p:txBody>
      </p:sp>
      <p:sp>
        <p:nvSpPr>
          <p:cNvPr id="11" name="3 CuadroTexto"/>
          <p:cNvSpPr txBox="1"/>
          <p:nvPr/>
        </p:nvSpPr>
        <p:spPr>
          <a:xfrm>
            <a:off x="7017877" y="6260483"/>
            <a:ext cx="1728192" cy="338554"/>
          </a:xfrm>
          <a:prstGeom prst="rect">
            <a:avLst/>
          </a:prstGeom>
          <a:noFill/>
        </p:spPr>
        <p:txBody>
          <a:bodyPr wrap="square" lIns="0" tIns="0" rIns="0" bIns="0" numCol="1" spcCol="720000" rtlCol="0">
            <a:spAutoFit/>
          </a:bodyPr>
          <a:lstStyle/>
          <a:p>
            <a:r>
              <a:rPr lang="ru-RU" sz="1100" dirty="0" smtClean="0">
                <a:solidFill>
                  <a:srgbClr val="1962E9"/>
                </a:solidFill>
                <a:latin typeface="TT Norms Medium" panose="02000803030000020003" pitchFamily="50" charset="-52"/>
              </a:rPr>
              <a:t>ПРАВИТЕЛЬСТВО</a:t>
            </a:r>
          </a:p>
          <a:p>
            <a:r>
              <a:rPr lang="ru-RU" sz="1100" dirty="0" smtClean="0">
                <a:solidFill>
                  <a:srgbClr val="1962E9"/>
                </a:solidFill>
                <a:latin typeface="TT Norms Medium" panose="02000803030000020003" pitchFamily="50" charset="-52"/>
              </a:rPr>
              <a:t>АМУРСКОЙ ОБЛАСТИ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029960"/>
            <a:ext cx="9144000" cy="8890"/>
          </a:xfrm>
          <a:prstGeom prst="line">
            <a:avLst/>
          </a:prstGeom>
          <a:ln w="19050">
            <a:solidFill>
              <a:srgbClr val="1962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8" y="6200775"/>
            <a:ext cx="691307" cy="460360"/>
          </a:xfrm>
          <a:prstGeom prst="rect">
            <a:avLst/>
          </a:prstGeom>
        </p:spPr>
      </p:pic>
      <p:sp>
        <p:nvSpPr>
          <p:cNvPr id="27" name="Овал 26"/>
          <p:cNvSpPr/>
          <p:nvPr/>
        </p:nvSpPr>
        <p:spPr>
          <a:xfrm>
            <a:off x="8412479" y="369094"/>
            <a:ext cx="268146" cy="268146"/>
          </a:xfrm>
          <a:prstGeom prst="ellipse">
            <a:avLst/>
          </a:prstGeom>
          <a:noFill/>
          <a:ln>
            <a:solidFill>
              <a:srgbClr val="1962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8345806" y="373856"/>
            <a:ext cx="409789" cy="2681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100" b="1" dirty="0" smtClean="0">
                <a:solidFill>
                  <a:srgbClr val="1962E9"/>
                </a:solidFill>
                <a:latin typeface="TT Norms Regular" panose="02000503030000020003" pitchFamily="50" charset="-52"/>
              </a:rPr>
              <a:t>4</a:t>
            </a:r>
            <a:endParaRPr lang="ru-RU" sz="1100" b="1" dirty="0">
              <a:solidFill>
                <a:srgbClr val="1962E9"/>
              </a:solidFill>
              <a:latin typeface="TT Norms Regular" panose="02000503030000020003" pitchFamily="50" charset="-52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781396" y="1224430"/>
            <a:ext cx="7631083" cy="4503039"/>
          </a:xfrm>
          <a:prstGeom prst="rect">
            <a:avLst/>
          </a:prstGeom>
          <a:ln>
            <a:noFill/>
            <a:prstDash val="sysDot"/>
          </a:ln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 kern="1200" baseline="0">
                <a:solidFill>
                  <a:schemeClr val="tx1"/>
                </a:solidFill>
                <a:latin typeface="TT Norms Regular" pitchFamily="50" charset="-52"/>
                <a:ea typeface="+mj-ea"/>
                <a:cs typeface="+mj-cs"/>
              </a:defRPr>
            </a:lvl1pPr>
          </a:lstStyle>
          <a:p>
            <a:pPr>
              <a:lnSpc>
                <a:spcPts val="1800"/>
              </a:lnSpc>
              <a:spcBef>
                <a:spcPts val="600"/>
              </a:spcBef>
              <a:defRPr/>
            </a:pPr>
            <a:endParaRPr lang="ru-RU" sz="1600" dirty="0" smtClean="0"/>
          </a:p>
          <a:p>
            <a:pPr>
              <a:spcBef>
                <a:spcPts val="600"/>
              </a:spcBef>
              <a:defRPr/>
            </a:pPr>
            <a:r>
              <a:rPr lang="ru-RU" sz="1800" dirty="0" smtClean="0"/>
              <a:t>Подготовлены </a:t>
            </a:r>
            <a:r>
              <a:rPr lang="ru-RU" sz="1800" dirty="0"/>
              <a:t>законопроекты в </a:t>
            </a:r>
            <a:r>
              <a:rPr lang="ru-RU" sz="1800" dirty="0" smtClean="0"/>
              <a:t>отношении</a:t>
            </a:r>
          </a:p>
          <a:p>
            <a:pPr>
              <a:spcBef>
                <a:spcPts val="600"/>
              </a:spcBef>
              <a:defRPr/>
            </a:pPr>
            <a:endParaRPr lang="ru-RU" sz="400" dirty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ru-RU" sz="1800" b="1" dirty="0"/>
              <a:t>транспортного налога</a:t>
            </a:r>
            <a:r>
              <a:rPr lang="ru-RU" sz="1800" dirty="0"/>
              <a:t> (льгота в отношении автобусов);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ru-RU" sz="1800" b="1" dirty="0"/>
              <a:t>налог на профессиональный доход</a:t>
            </a:r>
            <a:r>
              <a:rPr lang="ru-RU" sz="1800" dirty="0"/>
              <a:t> (4%-</a:t>
            </a:r>
            <a:r>
              <a:rPr lang="ru-RU" sz="1800" dirty="0" err="1"/>
              <a:t>физ</a:t>
            </a:r>
            <a:r>
              <a:rPr lang="ru-RU" sz="1800" dirty="0"/>
              <a:t>; 6%-ИП);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ru-RU" sz="1800" b="1" dirty="0"/>
              <a:t>инвестиционного налогового вычета </a:t>
            </a:r>
            <a:r>
              <a:rPr lang="ru-RU" sz="1800" dirty="0"/>
              <a:t>(дополнен видами экономической деятельности</a:t>
            </a:r>
            <a:r>
              <a:rPr lang="ru-RU" sz="1800" dirty="0" smtClean="0"/>
              <a:t>)</a:t>
            </a:r>
          </a:p>
          <a:p>
            <a:pPr>
              <a:spcBef>
                <a:spcPts val="600"/>
              </a:spcBef>
              <a:defRPr/>
            </a:pPr>
            <a:endParaRPr lang="ru-RU" sz="1800" dirty="0"/>
          </a:p>
          <a:p>
            <a:pPr>
              <a:spcBef>
                <a:spcPts val="600"/>
              </a:spcBef>
              <a:defRPr/>
            </a:pPr>
            <a:r>
              <a:rPr lang="ru-RU" sz="1800" dirty="0" smtClean="0"/>
              <a:t>Рекомендовано </a:t>
            </a:r>
            <a:r>
              <a:rPr lang="ru-RU" sz="1800" dirty="0"/>
              <a:t>ОМС </a:t>
            </a:r>
            <a:r>
              <a:rPr lang="ru-RU" sz="1800" dirty="0" smtClean="0"/>
              <a:t>снижение </a:t>
            </a:r>
            <a:r>
              <a:rPr lang="ru-RU" sz="1800" dirty="0"/>
              <a:t>не менее, чем на </a:t>
            </a:r>
            <a:r>
              <a:rPr lang="ru-RU" sz="1800" b="1" dirty="0"/>
              <a:t>50%</a:t>
            </a:r>
            <a:r>
              <a:rPr lang="ru-RU" sz="1800" dirty="0"/>
              <a:t> </a:t>
            </a:r>
            <a:r>
              <a:rPr lang="ru-RU" sz="1800" dirty="0" smtClean="0"/>
              <a:t>коэффициента </a:t>
            </a:r>
            <a:r>
              <a:rPr lang="ru-RU" sz="1800" b="1" dirty="0"/>
              <a:t>К2</a:t>
            </a:r>
            <a:r>
              <a:rPr lang="ru-RU" sz="1800" dirty="0"/>
              <a:t>, применяемого для расчета </a:t>
            </a:r>
            <a:r>
              <a:rPr lang="ru-RU" sz="1800" dirty="0" smtClean="0"/>
              <a:t>ЕНВД</a:t>
            </a:r>
          </a:p>
          <a:p>
            <a:pPr>
              <a:spcBef>
                <a:spcPts val="600"/>
              </a:spcBef>
              <a:defRPr/>
            </a:pPr>
            <a:endParaRPr lang="ru-RU" sz="1800" dirty="0"/>
          </a:p>
          <a:p>
            <a:pPr>
              <a:spcBef>
                <a:spcPts val="600"/>
              </a:spcBef>
              <a:defRPr/>
            </a:pPr>
            <a:r>
              <a:rPr lang="ru-RU" sz="1800" dirty="0" smtClean="0">
                <a:solidFill>
                  <a:srgbClr val="1962E9"/>
                </a:solidFill>
              </a:rPr>
              <a:t>Более </a:t>
            </a:r>
            <a:r>
              <a:rPr lang="ru-RU" sz="1800" b="1" dirty="0" smtClean="0">
                <a:solidFill>
                  <a:srgbClr val="1962E9"/>
                </a:solidFill>
              </a:rPr>
              <a:t>20 000  </a:t>
            </a:r>
            <a:r>
              <a:rPr lang="ru-RU" sz="1800" dirty="0" smtClean="0">
                <a:solidFill>
                  <a:srgbClr val="1962E9"/>
                </a:solidFill>
              </a:rPr>
              <a:t>потенциальных получателей</a:t>
            </a:r>
          </a:p>
          <a:p>
            <a:pPr>
              <a:spcBef>
                <a:spcPts val="600"/>
              </a:spcBef>
              <a:defRPr/>
            </a:pPr>
            <a:r>
              <a:rPr lang="ru-RU" sz="1800" dirty="0" smtClean="0">
                <a:solidFill>
                  <a:srgbClr val="1962E9"/>
                </a:solidFill>
              </a:rPr>
              <a:t>Сумма льгот более </a:t>
            </a:r>
            <a:r>
              <a:rPr lang="ru-RU" sz="1800" b="1" dirty="0" smtClean="0">
                <a:solidFill>
                  <a:srgbClr val="1962E9"/>
                </a:solidFill>
              </a:rPr>
              <a:t>1 млрд. рублей</a:t>
            </a:r>
          </a:p>
        </p:txBody>
      </p:sp>
    </p:spTree>
    <p:extLst>
      <p:ext uri="{BB962C8B-B14F-4D97-AF65-F5344CB8AC3E}">
        <p14:creationId xmlns:p14="http://schemas.microsoft.com/office/powerpoint/2010/main" val="16047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011" y="6175232"/>
            <a:ext cx="411614" cy="489078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591969" y="561515"/>
            <a:ext cx="7613567" cy="774390"/>
          </a:xfrm>
        </p:spPr>
        <p:txBody>
          <a:bodyPr anchor="t">
            <a:noAutofit/>
          </a:bodyPr>
          <a:lstStyle/>
          <a:p>
            <a:pPr algn="l">
              <a:defRPr/>
            </a:pPr>
            <a:r>
              <a:rPr lang="ru-RU" sz="3200" b="1" dirty="0" smtClean="0">
                <a:solidFill>
                  <a:srgbClr val="1962E9"/>
                </a:solidFill>
                <a:latin typeface="TT Norms ExtraBold" panose="02000503040000020004"/>
              </a:rPr>
              <a:t>Региональные </a:t>
            </a:r>
            <a:r>
              <a:rPr lang="ru-RU" sz="3200" b="1" dirty="0">
                <a:solidFill>
                  <a:srgbClr val="1962E9"/>
                </a:solidFill>
                <a:latin typeface="TT Norms ExtraBold" panose="02000503040000020004"/>
              </a:rPr>
              <a:t>меры</a:t>
            </a:r>
            <a:r>
              <a:rPr lang="en-US" sz="3200" b="1" dirty="0">
                <a:solidFill>
                  <a:srgbClr val="1962E9"/>
                </a:solidFill>
                <a:latin typeface="TT Norms Black" panose="02000903040000020004" pitchFamily="50" charset="-52"/>
              </a:rPr>
              <a:t> </a:t>
            </a:r>
            <a:r>
              <a:rPr lang="ru-RU" sz="2000" b="1" dirty="0" smtClean="0">
                <a:latin typeface="TT Norms ExtraBold" panose="02000503040000020004"/>
              </a:rPr>
              <a:t>в сфере кредитования</a:t>
            </a:r>
            <a:endParaRPr lang="ru-RU" sz="2000" b="1" dirty="0">
              <a:latin typeface="TT Norms ExtraBold" panose="02000503040000020004"/>
            </a:endParaRPr>
          </a:p>
        </p:txBody>
      </p:sp>
      <p:sp>
        <p:nvSpPr>
          <p:cNvPr id="11" name="3 CuadroTexto"/>
          <p:cNvSpPr txBox="1"/>
          <p:nvPr/>
        </p:nvSpPr>
        <p:spPr>
          <a:xfrm>
            <a:off x="7017877" y="6260483"/>
            <a:ext cx="1728192" cy="338554"/>
          </a:xfrm>
          <a:prstGeom prst="rect">
            <a:avLst/>
          </a:prstGeom>
          <a:noFill/>
        </p:spPr>
        <p:txBody>
          <a:bodyPr wrap="square" lIns="0" tIns="0" rIns="0" bIns="0" numCol="1" spcCol="720000" rtlCol="0">
            <a:spAutoFit/>
          </a:bodyPr>
          <a:lstStyle/>
          <a:p>
            <a:r>
              <a:rPr lang="ru-RU" sz="1100" dirty="0" smtClean="0">
                <a:solidFill>
                  <a:srgbClr val="1962E9"/>
                </a:solidFill>
                <a:latin typeface="TT Norms Medium" panose="02000803030000020003" pitchFamily="50" charset="-52"/>
              </a:rPr>
              <a:t>ПРАВИТЕЛЬСТВО</a:t>
            </a:r>
          </a:p>
          <a:p>
            <a:r>
              <a:rPr lang="ru-RU" sz="1100" dirty="0" smtClean="0">
                <a:solidFill>
                  <a:srgbClr val="1962E9"/>
                </a:solidFill>
                <a:latin typeface="TT Norms Medium" panose="02000803030000020003" pitchFamily="50" charset="-52"/>
              </a:rPr>
              <a:t>АМУРСКОЙ ОБЛАСТИ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029960"/>
            <a:ext cx="9144000" cy="8890"/>
          </a:xfrm>
          <a:prstGeom prst="line">
            <a:avLst/>
          </a:prstGeom>
          <a:ln w="19050">
            <a:solidFill>
              <a:srgbClr val="1962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8" y="6200775"/>
            <a:ext cx="691307" cy="460360"/>
          </a:xfrm>
          <a:prstGeom prst="rect">
            <a:avLst/>
          </a:prstGeom>
        </p:spPr>
      </p:pic>
      <p:sp>
        <p:nvSpPr>
          <p:cNvPr id="27" name="Овал 26"/>
          <p:cNvSpPr/>
          <p:nvPr/>
        </p:nvSpPr>
        <p:spPr>
          <a:xfrm>
            <a:off x="8412479" y="369094"/>
            <a:ext cx="268146" cy="268146"/>
          </a:xfrm>
          <a:prstGeom prst="ellipse">
            <a:avLst/>
          </a:prstGeom>
          <a:noFill/>
          <a:ln>
            <a:solidFill>
              <a:srgbClr val="1962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8345806" y="373856"/>
            <a:ext cx="409789" cy="2681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100" b="1" dirty="0" smtClean="0">
                <a:solidFill>
                  <a:srgbClr val="1962E9"/>
                </a:solidFill>
                <a:latin typeface="TT Norms Regular" panose="02000503030000020003" pitchFamily="50" charset="-52"/>
              </a:rPr>
              <a:t>5</a:t>
            </a:r>
            <a:endParaRPr lang="ru-RU" sz="1100" b="1" dirty="0">
              <a:solidFill>
                <a:srgbClr val="1962E9"/>
              </a:solidFill>
              <a:latin typeface="TT Norms Regular" panose="02000503030000020003" pitchFamily="50" charset="-52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522494" y="1224430"/>
            <a:ext cx="3934635" cy="4503039"/>
          </a:xfrm>
          <a:prstGeom prst="rect">
            <a:avLst/>
          </a:prstGeom>
          <a:ln>
            <a:solidFill>
              <a:schemeClr val="tx1"/>
            </a:solidFill>
            <a:prstDash val="sysDot"/>
          </a:ln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 kern="1200" baseline="0">
                <a:solidFill>
                  <a:schemeClr val="tx1"/>
                </a:solidFill>
                <a:latin typeface="TT Norms Regular" pitchFamily="50" charset="-52"/>
                <a:ea typeface="+mj-ea"/>
                <a:cs typeface="+mj-cs"/>
              </a:defRPr>
            </a:lvl1pPr>
          </a:lstStyle>
          <a:p>
            <a:pPr marR="0" algn="l" defTabSz="914400" rtl="0" eaLnBrk="1" fontAlgn="auto" latinLnBrk="0" hangingPunct="1">
              <a:lnSpc>
                <a:spcPts val="18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800" b="1" dirty="0" smtClean="0">
                <a:solidFill>
                  <a:srgbClr val="1962E9"/>
                </a:solidFill>
              </a:rPr>
              <a:t>Микрокредитование</a:t>
            </a:r>
          </a:p>
          <a:p>
            <a:pPr marR="0" algn="l" defTabSz="914400" rtl="0" eaLnBrk="1" fontAlgn="auto" latinLnBrk="0" hangingPunct="1">
              <a:lnSpc>
                <a:spcPts val="18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1000" b="1" dirty="0" smtClean="0">
              <a:solidFill>
                <a:srgbClr val="1962E9"/>
              </a:solidFill>
            </a:endParaRPr>
          </a:p>
          <a:p>
            <a:pPr>
              <a:defRPr/>
            </a:pPr>
            <a:r>
              <a:rPr lang="ru-RU" sz="1800" dirty="0" smtClean="0"/>
              <a:t>Расширение линейки </a:t>
            </a:r>
            <a:r>
              <a:rPr lang="ru-RU" sz="1800" b="1" dirty="0" err="1" smtClean="0"/>
              <a:t>микрозаймов</a:t>
            </a:r>
            <a:endParaRPr lang="ru-RU" sz="1800" b="1" dirty="0" smtClean="0"/>
          </a:p>
          <a:p>
            <a:pPr>
              <a:defRPr/>
            </a:pPr>
            <a:r>
              <a:rPr lang="ru-RU" sz="1800" b="1" dirty="0">
                <a:solidFill>
                  <a:srgbClr val="1962E9"/>
                </a:solidFill>
              </a:rPr>
              <a:t>15 заявок на сумму 16,7 млн. рублей</a:t>
            </a:r>
          </a:p>
          <a:p>
            <a:pPr>
              <a:lnSpc>
                <a:spcPts val="1800"/>
              </a:lnSpc>
              <a:defRPr/>
            </a:pPr>
            <a:endParaRPr lang="ru-RU" sz="500" dirty="0" smtClean="0"/>
          </a:p>
          <a:p>
            <a:pPr>
              <a:lnSpc>
                <a:spcPts val="1800"/>
              </a:lnSpc>
              <a:defRPr/>
            </a:pPr>
            <a:r>
              <a:rPr lang="ru-RU" sz="1800" dirty="0" smtClean="0"/>
              <a:t>     «Специальный» </a:t>
            </a:r>
            <a:r>
              <a:rPr lang="ru-RU" sz="1600" dirty="0" smtClean="0"/>
              <a:t>для наиболее пострадавших отраслей </a:t>
            </a:r>
          </a:p>
          <a:p>
            <a:pPr>
              <a:lnSpc>
                <a:spcPts val="1800"/>
              </a:lnSpc>
              <a:defRPr/>
            </a:pPr>
            <a:r>
              <a:rPr lang="ru-RU" sz="1600" dirty="0" smtClean="0"/>
              <a:t>       Ставка </a:t>
            </a:r>
            <a:r>
              <a:rPr lang="ru-RU" sz="1600" b="1" dirty="0" smtClean="0">
                <a:solidFill>
                  <a:srgbClr val="1962E9"/>
                </a:solidFill>
              </a:rPr>
              <a:t>1-3%</a:t>
            </a:r>
          </a:p>
          <a:p>
            <a:pPr>
              <a:lnSpc>
                <a:spcPts val="1800"/>
              </a:lnSpc>
              <a:defRPr/>
            </a:pPr>
            <a:endParaRPr lang="ru-RU" sz="900" b="1" dirty="0">
              <a:solidFill>
                <a:srgbClr val="1962E9"/>
              </a:solidFill>
            </a:endParaRPr>
          </a:p>
          <a:p>
            <a:pPr>
              <a:lnSpc>
                <a:spcPts val="1800"/>
              </a:lnSpc>
              <a:defRPr/>
            </a:pPr>
            <a:r>
              <a:rPr lang="ru-RU" sz="1800" dirty="0" smtClean="0"/>
              <a:t>     «Лояльный» </a:t>
            </a:r>
            <a:r>
              <a:rPr lang="ru-RU" sz="1600" dirty="0" smtClean="0"/>
              <a:t>если выручка </a:t>
            </a:r>
            <a:r>
              <a:rPr lang="ru-RU" sz="1600" dirty="0"/>
              <a:t>снизилась на 30 % и </a:t>
            </a:r>
            <a:r>
              <a:rPr lang="ru-RU" sz="1600" dirty="0" smtClean="0"/>
              <a:t>более                     </a:t>
            </a:r>
          </a:p>
          <a:p>
            <a:pPr>
              <a:lnSpc>
                <a:spcPts val="1800"/>
              </a:lnSpc>
              <a:defRPr/>
            </a:pPr>
            <a:r>
              <a:rPr lang="ru-RU" sz="1600" dirty="0"/>
              <a:t> </a:t>
            </a:r>
            <a:r>
              <a:rPr lang="ru-RU" sz="1600" dirty="0" smtClean="0"/>
              <a:t>      Ставка </a:t>
            </a:r>
            <a:r>
              <a:rPr lang="ru-RU" sz="1600" b="1" dirty="0" smtClean="0">
                <a:solidFill>
                  <a:srgbClr val="1962E9"/>
                </a:solidFill>
              </a:rPr>
              <a:t>3-6%</a:t>
            </a:r>
          </a:p>
          <a:p>
            <a:pPr>
              <a:lnSpc>
                <a:spcPts val="1800"/>
              </a:lnSpc>
              <a:defRPr/>
            </a:pPr>
            <a:endParaRPr lang="ru-RU" sz="1600" b="1" dirty="0" smtClean="0">
              <a:solidFill>
                <a:srgbClr val="1962E9"/>
              </a:solidFill>
            </a:endParaRPr>
          </a:p>
          <a:p>
            <a:pPr>
              <a:lnSpc>
                <a:spcPts val="1800"/>
              </a:lnSpc>
              <a:spcBef>
                <a:spcPts val="600"/>
              </a:spcBef>
              <a:defRPr/>
            </a:pPr>
            <a:endParaRPr lang="ru-RU" sz="1800" dirty="0"/>
          </a:p>
          <a:p>
            <a:pPr>
              <a:lnSpc>
                <a:spcPts val="1800"/>
              </a:lnSpc>
              <a:spcBef>
                <a:spcPts val="600"/>
              </a:spcBef>
              <a:defRPr/>
            </a:pPr>
            <a:r>
              <a:rPr lang="ru-RU" sz="1800" b="1" dirty="0" smtClean="0"/>
              <a:t>Реструктуризация</a:t>
            </a:r>
            <a:r>
              <a:rPr lang="ru-RU" sz="1800" dirty="0" smtClean="0"/>
              <a:t> </a:t>
            </a:r>
            <a:r>
              <a:rPr lang="ru-RU" sz="1800" dirty="0"/>
              <a:t>действующих </a:t>
            </a:r>
            <a:r>
              <a:rPr lang="ru-RU" sz="1800" dirty="0" err="1"/>
              <a:t>микрозаймов</a:t>
            </a:r>
            <a:r>
              <a:rPr lang="ru-RU" sz="1800" dirty="0"/>
              <a:t> </a:t>
            </a:r>
            <a:r>
              <a:rPr lang="ru-RU" sz="1600" dirty="0" smtClean="0"/>
              <a:t>отсрочка</a:t>
            </a:r>
            <a:r>
              <a:rPr lang="ru-RU" sz="1600" dirty="0"/>
              <a:t>, снижение </a:t>
            </a:r>
            <a:r>
              <a:rPr lang="ru-RU" sz="1600" dirty="0" smtClean="0"/>
              <a:t>ставки</a:t>
            </a:r>
            <a:endParaRPr lang="ru-RU" sz="1600" dirty="0"/>
          </a:p>
          <a:p>
            <a:pPr marR="0" algn="l" defTabSz="914400" rtl="0" eaLnBrk="1" fontAlgn="auto" latinLnBrk="0" hangingPunct="1">
              <a:lnSpc>
                <a:spcPts val="18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800" b="1" dirty="0" smtClean="0">
                <a:solidFill>
                  <a:srgbClr val="1962E9"/>
                </a:solidFill>
              </a:rPr>
              <a:t>20 заявок на сумму 20 млн. рублей</a:t>
            </a: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4621876" y="1219669"/>
            <a:ext cx="4124193" cy="4507800"/>
          </a:xfrm>
          <a:prstGeom prst="rect">
            <a:avLst/>
          </a:prstGeom>
          <a:ln>
            <a:solidFill>
              <a:schemeClr val="tx1"/>
            </a:solidFill>
            <a:prstDash val="sysDot"/>
          </a:ln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 kern="1200" baseline="0">
                <a:solidFill>
                  <a:schemeClr val="tx1"/>
                </a:solidFill>
                <a:latin typeface="TT Norms Regular" pitchFamily="50" charset="-52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  <a:defRPr/>
            </a:pPr>
            <a:r>
              <a:rPr lang="ru-RU" sz="1800" b="1" dirty="0" smtClean="0">
                <a:solidFill>
                  <a:srgbClr val="1962E9"/>
                </a:solidFill>
              </a:rPr>
              <a:t>Поручительство</a:t>
            </a:r>
            <a:r>
              <a:rPr lang="ru-RU" sz="1800" b="1" dirty="0" smtClean="0"/>
              <a:t> </a:t>
            </a:r>
          </a:p>
          <a:p>
            <a:pPr>
              <a:spcBef>
                <a:spcPts val="600"/>
              </a:spcBef>
              <a:defRPr/>
            </a:pPr>
            <a:endParaRPr lang="ru-RU" sz="500" b="1" dirty="0" smtClean="0"/>
          </a:p>
          <a:p>
            <a:pPr>
              <a:spcBef>
                <a:spcPts val="600"/>
              </a:spcBef>
              <a:defRPr/>
            </a:pPr>
            <a:r>
              <a:rPr lang="ru-RU" sz="1800" b="1" dirty="0" smtClean="0"/>
              <a:t>Пролонгация </a:t>
            </a:r>
            <a:r>
              <a:rPr lang="ru-RU" sz="1800" b="1" dirty="0"/>
              <a:t>и/или реструктуризация действующих </a:t>
            </a:r>
            <a:r>
              <a:rPr lang="ru-RU" sz="1600" dirty="0" smtClean="0"/>
              <a:t>кредитов обеспеченных </a:t>
            </a:r>
            <a:r>
              <a:rPr lang="ru-RU" sz="1600" dirty="0"/>
              <a:t>поручительством регионального гарантийного фонда</a:t>
            </a:r>
          </a:p>
          <a:p>
            <a:pPr>
              <a:spcBef>
                <a:spcPts val="600"/>
              </a:spcBef>
              <a:defRPr/>
            </a:pPr>
            <a:endParaRPr lang="ru-RU" sz="1800" dirty="0" smtClean="0"/>
          </a:p>
          <a:p>
            <a:pPr>
              <a:spcBef>
                <a:spcPts val="600"/>
              </a:spcBef>
              <a:defRPr/>
            </a:pPr>
            <a:r>
              <a:rPr lang="ru-RU" sz="1800" b="1" dirty="0"/>
              <a:t>Р</a:t>
            </a:r>
            <a:r>
              <a:rPr lang="ru-RU" sz="1800" b="1" dirty="0" smtClean="0"/>
              <a:t>асширение </a:t>
            </a:r>
            <a:r>
              <a:rPr lang="ru-RU" sz="1800" b="1" dirty="0"/>
              <a:t>направлений </a:t>
            </a:r>
            <a:r>
              <a:rPr lang="ru-RU" sz="1600" dirty="0"/>
              <a:t>расходования заемных </a:t>
            </a:r>
            <a:r>
              <a:rPr lang="ru-RU" sz="1600" dirty="0" smtClean="0"/>
              <a:t>средств</a:t>
            </a:r>
            <a:r>
              <a:rPr lang="ru-RU" sz="1600" dirty="0"/>
              <a:t> обеспеченных поручительством регионального гарантийного </a:t>
            </a:r>
            <a:r>
              <a:rPr lang="ru-RU" sz="1600" dirty="0" smtClean="0"/>
              <a:t>фонда</a:t>
            </a:r>
          </a:p>
          <a:p>
            <a:pPr>
              <a:spcBef>
                <a:spcPts val="600"/>
              </a:spcBef>
              <a:defRPr/>
            </a:pPr>
            <a:endParaRPr lang="ru-RU" sz="1200" dirty="0"/>
          </a:p>
          <a:p>
            <a:pPr>
              <a:spcBef>
                <a:spcPts val="600"/>
              </a:spcBef>
              <a:defRPr/>
            </a:pPr>
            <a:endParaRPr lang="ru-RU" sz="1800" b="1" dirty="0" smtClean="0">
              <a:solidFill>
                <a:srgbClr val="1962E9"/>
              </a:solidFill>
            </a:endParaRPr>
          </a:p>
          <a:p>
            <a:pPr>
              <a:spcBef>
                <a:spcPts val="600"/>
              </a:spcBef>
              <a:defRPr/>
            </a:pPr>
            <a:endParaRPr lang="ru-RU" sz="1600" b="1" dirty="0" smtClean="0">
              <a:solidFill>
                <a:srgbClr val="1962E9"/>
              </a:solidFill>
            </a:endParaRPr>
          </a:p>
          <a:p>
            <a:pPr>
              <a:spcBef>
                <a:spcPts val="600"/>
              </a:spcBef>
              <a:defRPr/>
            </a:pPr>
            <a:r>
              <a:rPr lang="ru-RU" sz="1800" b="1" dirty="0" smtClean="0">
                <a:solidFill>
                  <a:srgbClr val="1962E9"/>
                </a:solidFill>
              </a:rPr>
              <a:t>3 </a:t>
            </a:r>
            <a:r>
              <a:rPr lang="ru-RU" sz="1800" b="1" dirty="0">
                <a:solidFill>
                  <a:srgbClr val="1962E9"/>
                </a:solidFill>
              </a:rPr>
              <a:t>заявки на </a:t>
            </a:r>
            <a:r>
              <a:rPr lang="ru-RU" sz="1800" b="1" dirty="0" smtClean="0">
                <a:solidFill>
                  <a:srgbClr val="1962E9"/>
                </a:solidFill>
              </a:rPr>
              <a:t>сумму </a:t>
            </a:r>
            <a:r>
              <a:rPr lang="ru-RU" sz="1800" b="1" dirty="0">
                <a:solidFill>
                  <a:srgbClr val="1962E9"/>
                </a:solidFill>
              </a:rPr>
              <a:t>25 млн. рублей.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ru-RU" sz="1600" dirty="0" smtClean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67" y="3523391"/>
            <a:ext cx="210463" cy="21037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67" y="2585620"/>
            <a:ext cx="210463" cy="21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34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011" y="6175232"/>
            <a:ext cx="411614" cy="489078"/>
          </a:xfrm>
          <a:prstGeom prst="rect">
            <a:avLst/>
          </a:prstGeom>
        </p:spPr>
      </p:pic>
      <p:sp>
        <p:nvSpPr>
          <p:cNvPr id="11" name="3 CuadroTexto"/>
          <p:cNvSpPr txBox="1"/>
          <p:nvPr/>
        </p:nvSpPr>
        <p:spPr>
          <a:xfrm>
            <a:off x="7017877" y="6260483"/>
            <a:ext cx="1728192" cy="338554"/>
          </a:xfrm>
          <a:prstGeom prst="rect">
            <a:avLst/>
          </a:prstGeom>
          <a:noFill/>
        </p:spPr>
        <p:txBody>
          <a:bodyPr wrap="square" lIns="0" tIns="0" rIns="0" bIns="0" numCol="1" spcCol="720000" rtlCol="0">
            <a:spAutoFit/>
          </a:bodyPr>
          <a:lstStyle/>
          <a:p>
            <a:r>
              <a:rPr lang="ru-RU" sz="1100" dirty="0" smtClean="0">
                <a:solidFill>
                  <a:srgbClr val="1962E9"/>
                </a:solidFill>
                <a:latin typeface="TT Norms Medium" panose="02000803030000020003" pitchFamily="50" charset="-52"/>
              </a:rPr>
              <a:t>ПРАВИТЕЛЬСТВО</a:t>
            </a:r>
          </a:p>
          <a:p>
            <a:r>
              <a:rPr lang="ru-RU" sz="1100" dirty="0" smtClean="0">
                <a:solidFill>
                  <a:srgbClr val="1962E9"/>
                </a:solidFill>
                <a:latin typeface="TT Norms Medium" panose="02000803030000020003" pitchFamily="50" charset="-52"/>
              </a:rPr>
              <a:t>АМУРСКОЙ ОБЛАСТИ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029960"/>
            <a:ext cx="9144000" cy="8890"/>
          </a:xfrm>
          <a:prstGeom prst="line">
            <a:avLst/>
          </a:prstGeom>
          <a:ln w="19050">
            <a:solidFill>
              <a:srgbClr val="1962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8" y="6200775"/>
            <a:ext cx="691307" cy="460360"/>
          </a:xfrm>
          <a:prstGeom prst="rect">
            <a:avLst/>
          </a:prstGeom>
        </p:spPr>
      </p:pic>
      <p:sp>
        <p:nvSpPr>
          <p:cNvPr id="27" name="Овал 26"/>
          <p:cNvSpPr/>
          <p:nvPr/>
        </p:nvSpPr>
        <p:spPr>
          <a:xfrm>
            <a:off x="8412479" y="369094"/>
            <a:ext cx="268146" cy="268146"/>
          </a:xfrm>
          <a:prstGeom prst="ellipse">
            <a:avLst/>
          </a:prstGeom>
          <a:noFill/>
          <a:ln>
            <a:solidFill>
              <a:srgbClr val="1962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8345806" y="373856"/>
            <a:ext cx="409789" cy="2681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100" b="1" dirty="0" smtClean="0">
                <a:solidFill>
                  <a:srgbClr val="1962E9"/>
                </a:solidFill>
                <a:latin typeface="TT Norms Regular" panose="02000503030000020003" pitchFamily="50" charset="-52"/>
              </a:rPr>
              <a:t>6</a:t>
            </a:r>
            <a:endParaRPr lang="ru-RU" sz="1100" b="1" dirty="0">
              <a:solidFill>
                <a:srgbClr val="1962E9"/>
              </a:solidFill>
              <a:latin typeface="TT Norms Regular" panose="02000503030000020003" pitchFamily="50" charset="-52"/>
            </a:endParaRP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591970" y="1236762"/>
            <a:ext cx="7978452" cy="17659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 kern="1200" baseline="0">
                <a:solidFill>
                  <a:schemeClr val="tx1"/>
                </a:solidFill>
                <a:latin typeface="TT Norms Regular" pitchFamily="50" charset="-52"/>
                <a:ea typeface="+mj-ea"/>
                <a:cs typeface="+mj-cs"/>
              </a:defRPr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dirty="0" smtClean="0"/>
          </a:p>
        </p:txBody>
      </p:sp>
      <p:sp>
        <p:nvSpPr>
          <p:cNvPr id="12" name="Заголовок 1"/>
          <p:cNvSpPr>
            <a:spLocks noGrp="1"/>
          </p:cNvSpPr>
          <p:nvPr>
            <p:ph type="ctrTitle"/>
          </p:nvPr>
        </p:nvSpPr>
        <p:spPr>
          <a:xfrm>
            <a:off x="591969" y="561515"/>
            <a:ext cx="7613567" cy="774390"/>
          </a:xfrm>
        </p:spPr>
        <p:txBody>
          <a:bodyPr anchor="t">
            <a:noAutofit/>
          </a:bodyPr>
          <a:lstStyle/>
          <a:p>
            <a:pPr algn="l">
              <a:defRPr/>
            </a:pPr>
            <a:r>
              <a:rPr lang="ru-RU" sz="3200" b="1" dirty="0" smtClean="0">
                <a:solidFill>
                  <a:srgbClr val="1962E9"/>
                </a:solidFill>
                <a:latin typeface="TT Norms ExtraBold" panose="02000503040000020004"/>
              </a:rPr>
              <a:t>Региональные </a:t>
            </a:r>
            <a:r>
              <a:rPr lang="ru-RU" sz="3200" b="1" dirty="0">
                <a:solidFill>
                  <a:srgbClr val="1962E9"/>
                </a:solidFill>
                <a:latin typeface="TT Norms ExtraBold" panose="02000503040000020004"/>
              </a:rPr>
              <a:t>меры</a:t>
            </a:r>
            <a:r>
              <a:rPr lang="en-US" sz="3200" b="1" dirty="0">
                <a:solidFill>
                  <a:srgbClr val="1962E9"/>
                </a:solidFill>
                <a:latin typeface="TT Norms Black" panose="02000903040000020004" pitchFamily="50" charset="-52"/>
              </a:rPr>
              <a:t> </a:t>
            </a:r>
            <a:r>
              <a:rPr lang="ru-RU" sz="2000" b="1" dirty="0" smtClean="0">
                <a:latin typeface="TT Norms ExtraBold" panose="02000503040000020004"/>
              </a:rPr>
              <a:t>субсидирование</a:t>
            </a:r>
            <a:endParaRPr lang="ru-RU" sz="2000" b="1" dirty="0">
              <a:latin typeface="TT Norms ExtraBold" panose="02000503040000020004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591968" y="1335905"/>
            <a:ext cx="7887014" cy="44724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 kern="1200" baseline="0">
                <a:solidFill>
                  <a:schemeClr val="tx1"/>
                </a:solidFill>
                <a:latin typeface="TT Norms Regular" pitchFamily="50" charset="-52"/>
                <a:ea typeface="+mj-ea"/>
                <a:cs typeface="+mj-cs"/>
              </a:defRPr>
            </a:lvl1pPr>
          </a:lstStyle>
          <a:p>
            <a:pPr marR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ru-RU" sz="1800" b="1" dirty="0" smtClean="0"/>
              <a:t>Кому</a:t>
            </a:r>
            <a:r>
              <a:rPr lang="ru-RU" sz="1800" dirty="0" smtClean="0"/>
              <a:t> </a:t>
            </a:r>
          </a:p>
          <a:p>
            <a:pPr marR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ru-RU" sz="1800" dirty="0"/>
              <a:t> </a:t>
            </a:r>
            <a:r>
              <a:rPr lang="ru-RU" sz="1800" dirty="0" smtClean="0"/>
              <a:t>     наиболее пострадавшим отраслям (по основному ВЭД)</a:t>
            </a:r>
          </a:p>
          <a:p>
            <a:pPr marR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lang="ru-RU" sz="1800" b="1" dirty="0" smtClean="0"/>
          </a:p>
          <a:p>
            <a:pPr marR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ru-RU" sz="1800" b="1" dirty="0" smtClean="0"/>
              <a:t>На что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sz="1800" dirty="0"/>
              <a:t>в</a:t>
            </a:r>
            <a:r>
              <a:rPr lang="ru-RU" sz="1800" dirty="0" smtClean="0"/>
              <a:t>озмещение </a:t>
            </a:r>
            <a:r>
              <a:rPr lang="ru-RU" sz="1800" dirty="0" smtClean="0">
                <a:solidFill>
                  <a:srgbClr val="1962E9"/>
                </a:solidFill>
              </a:rPr>
              <a:t>недополученного дохода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sz="1800" dirty="0">
                <a:solidFill>
                  <a:srgbClr val="1962E9"/>
                </a:solidFill>
              </a:rPr>
              <a:t>а</a:t>
            </a:r>
            <a:r>
              <a:rPr lang="ru-RU" sz="1800" dirty="0" smtClean="0">
                <a:solidFill>
                  <a:srgbClr val="1962E9"/>
                </a:solidFill>
              </a:rPr>
              <a:t>ренда</a:t>
            </a:r>
            <a:r>
              <a:rPr lang="ru-RU" sz="1800" dirty="0" smtClean="0"/>
              <a:t> за время простоя 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sz="1800" dirty="0" smtClean="0">
                <a:solidFill>
                  <a:srgbClr val="1962E9"/>
                </a:solidFill>
              </a:rPr>
              <a:t>оплата труда </a:t>
            </a:r>
            <a:r>
              <a:rPr lang="ru-RU" sz="1800" dirty="0" smtClean="0"/>
              <a:t>работников 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sz="1800" dirty="0" smtClean="0">
                <a:solidFill>
                  <a:srgbClr val="1962E9"/>
                </a:solidFill>
              </a:rPr>
              <a:t>коммунальные услуги </a:t>
            </a:r>
            <a:r>
              <a:rPr lang="ru-RU" sz="1800" dirty="0" smtClean="0"/>
              <a:t>за время простоя</a:t>
            </a:r>
          </a:p>
          <a:p>
            <a:pPr marR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lang="ru-RU" sz="1800" b="1" dirty="0" smtClean="0"/>
          </a:p>
          <a:p>
            <a:pPr marR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ru-RU" sz="1800" b="1" dirty="0" smtClean="0"/>
              <a:t>Сколько</a:t>
            </a:r>
          </a:p>
          <a:p>
            <a:pPr marR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ru-RU" sz="1800" dirty="0"/>
              <a:t> </a:t>
            </a:r>
            <a:r>
              <a:rPr lang="ru-RU" sz="1800" dirty="0" smtClean="0"/>
              <a:t>      не более </a:t>
            </a:r>
            <a:r>
              <a:rPr lang="ru-RU" sz="1800" b="1" dirty="0" smtClean="0">
                <a:solidFill>
                  <a:srgbClr val="1962E9"/>
                </a:solidFill>
              </a:rPr>
              <a:t>200 </a:t>
            </a:r>
            <a:r>
              <a:rPr lang="ru-RU" sz="1800" dirty="0" smtClean="0"/>
              <a:t>тыс. рублей</a:t>
            </a:r>
          </a:p>
          <a:p>
            <a:pPr marR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lang="ru-RU" sz="1800" b="1" dirty="0" smtClean="0"/>
          </a:p>
          <a:p>
            <a:pPr marR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ru-RU" sz="1800" b="1" dirty="0" smtClean="0"/>
              <a:t>Показатели</a:t>
            </a:r>
          </a:p>
          <a:p>
            <a:pPr marR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ru-RU" sz="1800" dirty="0" smtClean="0"/>
              <a:t>       продолжение деятельности</a:t>
            </a:r>
          </a:p>
          <a:p>
            <a:pPr marR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ru-RU" sz="1800" dirty="0" smtClean="0"/>
              <a:t>       сохранение численности работников не менее </a:t>
            </a:r>
            <a:r>
              <a:rPr lang="ru-RU" sz="1800" b="1" dirty="0" smtClean="0">
                <a:solidFill>
                  <a:srgbClr val="1962E9"/>
                </a:solidFill>
              </a:rPr>
              <a:t>50%</a:t>
            </a:r>
          </a:p>
          <a:p>
            <a:pPr marR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lang="ru-RU" sz="1600" dirty="0"/>
          </a:p>
          <a:p>
            <a:pPr marR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27187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011" y="6175232"/>
            <a:ext cx="411614" cy="489078"/>
          </a:xfrm>
          <a:prstGeom prst="rect">
            <a:avLst/>
          </a:prstGeom>
        </p:spPr>
      </p:pic>
      <p:sp>
        <p:nvSpPr>
          <p:cNvPr id="11" name="3 CuadroTexto"/>
          <p:cNvSpPr txBox="1"/>
          <p:nvPr/>
        </p:nvSpPr>
        <p:spPr>
          <a:xfrm>
            <a:off x="7017877" y="6260483"/>
            <a:ext cx="1728192" cy="338554"/>
          </a:xfrm>
          <a:prstGeom prst="rect">
            <a:avLst/>
          </a:prstGeom>
          <a:noFill/>
        </p:spPr>
        <p:txBody>
          <a:bodyPr wrap="square" lIns="0" tIns="0" rIns="0" bIns="0" numCol="1" spcCol="720000" rtlCol="0">
            <a:spAutoFit/>
          </a:bodyPr>
          <a:lstStyle/>
          <a:p>
            <a:r>
              <a:rPr lang="ru-RU" sz="1100" dirty="0" smtClean="0">
                <a:solidFill>
                  <a:srgbClr val="1962E9"/>
                </a:solidFill>
                <a:latin typeface="TT Norms Medium" panose="02000803030000020003" pitchFamily="50" charset="-52"/>
              </a:rPr>
              <a:t>ПРАВИТЕЛЬСТВО</a:t>
            </a:r>
          </a:p>
          <a:p>
            <a:r>
              <a:rPr lang="ru-RU" sz="1100" dirty="0" smtClean="0">
                <a:solidFill>
                  <a:srgbClr val="1962E9"/>
                </a:solidFill>
                <a:latin typeface="TT Norms Medium" panose="02000803030000020003" pitchFamily="50" charset="-52"/>
              </a:rPr>
              <a:t>АМУРСКОЙ ОБЛАСТИ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029960"/>
            <a:ext cx="9144000" cy="8890"/>
          </a:xfrm>
          <a:prstGeom prst="line">
            <a:avLst/>
          </a:prstGeom>
          <a:ln w="19050">
            <a:solidFill>
              <a:srgbClr val="1962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8" y="6200775"/>
            <a:ext cx="691307" cy="460360"/>
          </a:xfrm>
          <a:prstGeom prst="rect">
            <a:avLst/>
          </a:prstGeom>
        </p:spPr>
      </p:pic>
      <p:sp>
        <p:nvSpPr>
          <p:cNvPr id="27" name="Овал 26"/>
          <p:cNvSpPr/>
          <p:nvPr/>
        </p:nvSpPr>
        <p:spPr>
          <a:xfrm>
            <a:off x="8412479" y="369094"/>
            <a:ext cx="268146" cy="268146"/>
          </a:xfrm>
          <a:prstGeom prst="ellipse">
            <a:avLst/>
          </a:prstGeom>
          <a:noFill/>
          <a:ln>
            <a:solidFill>
              <a:srgbClr val="1962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8345806" y="373856"/>
            <a:ext cx="409789" cy="2681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100" b="1" dirty="0" smtClean="0">
                <a:solidFill>
                  <a:srgbClr val="1962E9"/>
                </a:solidFill>
                <a:latin typeface="TT Norms Regular" panose="02000503030000020003" pitchFamily="50" charset="-52"/>
              </a:rPr>
              <a:t>7</a:t>
            </a:r>
            <a:endParaRPr lang="ru-RU" sz="1100" b="1" dirty="0">
              <a:solidFill>
                <a:srgbClr val="1962E9"/>
              </a:solidFill>
              <a:latin typeface="TT Norms Regular" panose="02000503030000020003" pitchFamily="50" charset="-52"/>
            </a:endParaRPr>
          </a:p>
        </p:txBody>
      </p:sp>
      <p:sp>
        <p:nvSpPr>
          <p:cNvPr id="41" name="Заголовок 1"/>
          <p:cNvSpPr>
            <a:spLocks noGrp="1"/>
          </p:cNvSpPr>
          <p:nvPr>
            <p:ph type="ctrTitle"/>
          </p:nvPr>
        </p:nvSpPr>
        <p:spPr>
          <a:xfrm>
            <a:off x="719137" y="308590"/>
            <a:ext cx="7153015" cy="824539"/>
          </a:xfrm>
        </p:spPr>
        <p:txBody>
          <a:bodyPr anchor="t">
            <a:noAutofit/>
          </a:bodyPr>
          <a:lstStyle/>
          <a:p>
            <a:pPr algn="l"/>
            <a:r>
              <a:rPr lang="ru-RU" sz="2800" b="1" dirty="0" smtClean="0">
                <a:solidFill>
                  <a:srgbClr val="FF0000"/>
                </a:solidFill>
                <a:latin typeface="TT Norms ExtraBold" panose="02000503040000020004" pitchFamily="50" charset="-52"/>
              </a:rPr>
              <a:t>2</a:t>
            </a:r>
            <a:r>
              <a:rPr lang="en-US" sz="2800" b="1" smtClean="0">
                <a:solidFill>
                  <a:srgbClr val="FF0000"/>
                </a:solidFill>
                <a:latin typeface="TT Norms ExtraBold" panose="02000503040000020004" pitchFamily="50" charset="-52"/>
              </a:rPr>
              <a:t>6</a:t>
            </a:r>
            <a:r>
              <a:rPr lang="ru-RU" sz="2400" b="1" smtClean="0">
                <a:latin typeface="TT Norms ExtraBold" panose="02000503040000020004" pitchFamily="50" charset="-52"/>
              </a:rPr>
              <a:t> </a:t>
            </a:r>
            <a:r>
              <a:rPr lang="ru-RU" sz="2400" b="1" dirty="0">
                <a:latin typeface="TT Norms ExtraBold" panose="02000503040000020004" pitchFamily="50" charset="-52"/>
              </a:rPr>
              <a:t>наиболее </a:t>
            </a:r>
            <a:r>
              <a:rPr lang="ru-RU" sz="2400" b="1" dirty="0" smtClean="0">
                <a:latin typeface="TT Norms ExtraBold" panose="02000503040000020004" pitchFamily="50" charset="-52"/>
              </a:rPr>
              <a:t>пострадавших видов экономической деятельности (</a:t>
            </a:r>
            <a:r>
              <a:rPr lang="ru-RU" sz="2800" b="1" dirty="0" smtClean="0">
                <a:solidFill>
                  <a:srgbClr val="FF0000"/>
                </a:solidFill>
                <a:latin typeface="TT Norms ExtraBold" panose="02000503040000020004" pitchFamily="50" charset="-52"/>
              </a:rPr>
              <a:t>6 824 </a:t>
            </a:r>
            <a:r>
              <a:rPr lang="ru-RU" sz="2400" b="1" dirty="0" smtClean="0">
                <a:latin typeface="TT Norms ExtraBold" panose="02000503040000020004" pitchFamily="50" charset="-52"/>
              </a:rPr>
              <a:t>СМСП)</a:t>
            </a:r>
            <a:endParaRPr lang="ru-RU" sz="2400" dirty="0">
              <a:latin typeface="TT Norms Regular" panose="02000503030000020003" pitchFamily="50" charset="-52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249338" y="1081415"/>
            <a:ext cx="7273900" cy="2990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 kern="1200" baseline="0">
                <a:solidFill>
                  <a:schemeClr val="tx1"/>
                </a:solidFill>
                <a:latin typeface="TT Norms Regular" pitchFamily="50" charset="-52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Торговля розничная прочая в неспециализированных магазинах </a:t>
            </a:r>
            <a:endParaRPr lang="ru-RU" sz="14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defRPr/>
            </a:pP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ru-RU" sz="1400" b="1" dirty="0">
                <a:solidFill>
                  <a:srgbClr val="1962E9"/>
                </a:solidFill>
              </a:rPr>
              <a:t>47.19.1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sz="1400" b="1" dirty="0">
                <a:solidFill>
                  <a:srgbClr val="1962E9"/>
                </a:solidFill>
              </a:rPr>
              <a:t>47.19.2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);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43" y="1171908"/>
            <a:ext cx="210463" cy="210378"/>
          </a:xfrm>
          <a:prstGeom prst="rect">
            <a:avLst/>
          </a:prstGeom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1249338" y="1543141"/>
            <a:ext cx="7273900" cy="5393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 kern="1200" baseline="0">
                <a:solidFill>
                  <a:schemeClr val="tx1"/>
                </a:solidFill>
                <a:latin typeface="TT Norms Regular" pitchFamily="50" charset="-52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Торговля розничная информационным и коммуникационным оборудованием в специализированных 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магазинах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ru-RU" sz="1400" b="1" dirty="0" smtClean="0">
                <a:solidFill>
                  <a:srgbClr val="1962E9"/>
                </a:solidFill>
              </a:rPr>
              <a:t>47.4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);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1249476" y="2079775"/>
            <a:ext cx="7273900" cy="5436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 kern="1200" baseline="0">
                <a:solidFill>
                  <a:schemeClr val="tx1"/>
                </a:solidFill>
                <a:latin typeface="TT Norms Regular" pitchFamily="50" charset="-52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Торговля розничная прочими бытовыми изделиями в специализированных 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магазинах (</a:t>
            </a:r>
            <a:r>
              <a:rPr lang="ru-RU" sz="1400" b="1" dirty="0" smtClean="0">
                <a:solidFill>
                  <a:srgbClr val="1962E9"/>
                </a:solidFill>
              </a:rPr>
              <a:t>47.5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);</a:t>
            </a: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1249614" y="2593453"/>
            <a:ext cx="7273900" cy="5436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 kern="1200" baseline="0">
                <a:solidFill>
                  <a:schemeClr val="tx1"/>
                </a:solidFill>
                <a:latin typeface="TT Norms Regular" pitchFamily="50" charset="-52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Торговля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розничная товарами культурно-развлекательного назначения в специализированных магазинах 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ru-RU" sz="1400" b="1" dirty="0" smtClean="0">
                <a:solidFill>
                  <a:srgbClr val="1962E9"/>
                </a:solidFill>
              </a:rPr>
              <a:t>47.6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);</a:t>
            </a:r>
          </a:p>
        </p:txBody>
      </p:sp>
      <p:sp>
        <p:nvSpPr>
          <p:cNvPr id="44" name="Заголовок 1"/>
          <p:cNvSpPr txBox="1">
            <a:spLocks/>
          </p:cNvSpPr>
          <p:nvPr/>
        </p:nvSpPr>
        <p:spPr>
          <a:xfrm>
            <a:off x="1272652" y="5561035"/>
            <a:ext cx="7273900" cy="3833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 kern="1200" baseline="0">
                <a:solidFill>
                  <a:schemeClr val="tx1"/>
                </a:solidFill>
                <a:latin typeface="TT Norms Regular" pitchFamily="50" charset="-52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Предоставление услуг парикмахерскими и салонами красоты 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ru-RU" sz="1400" b="1" dirty="0" smtClean="0">
                <a:solidFill>
                  <a:srgbClr val="1962E9"/>
                </a:solidFill>
              </a:rPr>
              <a:t>96.02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);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43" y="1618161"/>
            <a:ext cx="210463" cy="210378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43" y="2181460"/>
            <a:ext cx="210463" cy="210378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43" y="2679593"/>
            <a:ext cx="210463" cy="210378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975515" y="3121358"/>
            <a:ext cx="7770554" cy="1986469"/>
            <a:chOff x="985040" y="3650547"/>
            <a:chExt cx="7770554" cy="1986469"/>
          </a:xfrm>
        </p:grpSpPr>
        <p:sp>
          <p:nvSpPr>
            <p:cNvPr id="29" name="Заголовок 1"/>
            <p:cNvSpPr txBox="1">
              <a:spLocks/>
            </p:cNvSpPr>
            <p:nvPr/>
          </p:nvSpPr>
          <p:spPr>
            <a:xfrm>
              <a:off x="1249613" y="3650547"/>
              <a:ext cx="7505981" cy="383327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3600" kern="1200" baseline="0">
                  <a:solidFill>
                    <a:schemeClr val="tx1"/>
                  </a:solidFill>
                  <a:latin typeface="TT Norms Regular" pitchFamily="50" charset="-52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ru-RU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Торговля розничная прочими товарами в специализированных магазинах (</a:t>
              </a:r>
              <a:r>
                <a:rPr lang="ru-RU" sz="1400" b="1" dirty="0" smtClean="0">
                  <a:solidFill>
                    <a:srgbClr val="1962E9"/>
                  </a:solidFill>
                </a:rPr>
                <a:t>47.7</a:t>
              </a:r>
              <a:r>
                <a:rPr lang="ru-RU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);</a:t>
              </a:r>
            </a:p>
          </p:txBody>
        </p:sp>
        <p:sp>
          <p:nvSpPr>
            <p:cNvPr id="30" name="Заголовок 1"/>
            <p:cNvSpPr txBox="1">
              <a:spLocks/>
            </p:cNvSpPr>
            <p:nvPr/>
          </p:nvSpPr>
          <p:spPr>
            <a:xfrm>
              <a:off x="1272652" y="4044841"/>
              <a:ext cx="7273900" cy="383327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3600" kern="1200" baseline="0">
                  <a:solidFill>
                    <a:schemeClr val="tx1"/>
                  </a:solidFill>
                  <a:latin typeface="TT Norms Regular" pitchFamily="50" charset="-52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ru-RU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Деятельность прочего сухопутного пассажирского транспорта </a:t>
              </a:r>
              <a:r>
                <a:rPr lang="ru-RU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(</a:t>
              </a:r>
              <a:r>
                <a:rPr lang="ru-RU" sz="1400" b="1" dirty="0" smtClean="0">
                  <a:solidFill>
                    <a:srgbClr val="1962E9"/>
                  </a:solidFill>
                </a:rPr>
                <a:t>49.31.2</a:t>
              </a:r>
              <a:r>
                <a:rPr lang="ru-RU" sz="1400" b="1" dirty="0" smtClean="0"/>
                <a:t>, </a:t>
              </a:r>
              <a:r>
                <a:rPr lang="ru-RU" sz="1400" b="1" dirty="0" smtClean="0">
                  <a:solidFill>
                    <a:srgbClr val="1962E9"/>
                  </a:solidFill>
                </a:rPr>
                <a:t>49.39</a:t>
              </a:r>
              <a:r>
                <a:rPr lang="ru-RU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);</a:t>
              </a:r>
              <a:endPara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1" name="Заголовок 1"/>
            <p:cNvSpPr txBox="1">
              <a:spLocks/>
            </p:cNvSpPr>
            <p:nvPr/>
          </p:nvSpPr>
          <p:spPr>
            <a:xfrm>
              <a:off x="1272652" y="4371329"/>
              <a:ext cx="7273900" cy="383327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3600" kern="1200" baseline="0">
                  <a:solidFill>
                    <a:schemeClr val="tx1"/>
                  </a:solidFill>
                  <a:latin typeface="TT Norms Regular" pitchFamily="50" charset="-52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ru-RU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Складское хозяйство и вспомогательная транспортная деятельность </a:t>
              </a:r>
              <a:r>
                <a:rPr lang="ru-RU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(</a:t>
              </a:r>
              <a:r>
                <a:rPr lang="ru-RU" sz="1400" b="1" dirty="0" smtClean="0">
                  <a:solidFill>
                    <a:srgbClr val="1962E9"/>
                  </a:solidFill>
                </a:rPr>
                <a:t>52.22.2</a:t>
              </a:r>
              <a:r>
                <a:rPr lang="ru-RU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);</a:t>
              </a:r>
              <a:endPara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2" name="Заголовок 1"/>
            <p:cNvSpPr txBox="1">
              <a:spLocks/>
            </p:cNvSpPr>
            <p:nvPr/>
          </p:nvSpPr>
          <p:spPr>
            <a:xfrm>
              <a:off x="1272652" y="4957163"/>
              <a:ext cx="7273900" cy="383327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3600" kern="1200" baseline="0">
                  <a:solidFill>
                    <a:schemeClr val="tx1"/>
                  </a:solidFill>
                  <a:latin typeface="TT Norms Regular" pitchFamily="50" charset="-52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ru-RU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Деятельность в области демонстрации кинофильмов </a:t>
              </a:r>
              <a:r>
                <a:rPr lang="ru-RU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(</a:t>
              </a:r>
              <a:r>
                <a:rPr lang="ru-RU" sz="1400" b="1" dirty="0" smtClean="0">
                  <a:solidFill>
                    <a:srgbClr val="1962E9"/>
                  </a:solidFill>
                </a:rPr>
                <a:t>59.14</a:t>
              </a:r>
              <a:r>
                <a:rPr lang="ru-RU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);</a:t>
              </a:r>
              <a:endPara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3" name="Заголовок 1"/>
            <p:cNvSpPr txBox="1">
              <a:spLocks/>
            </p:cNvSpPr>
            <p:nvPr/>
          </p:nvSpPr>
          <p:spPr>
            <a:xfrm>
              <a:off x="1272652" y="4684537"/>
              <a:ext cx="7273900" cy="383327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3600" kern="1200" baseline="0">
                  <a:solidFill>
                    <a:schemeClr val="tx1"/>
                  </a:solidFill>
                  <a:latin typeface="TT Norms Regular" pitchFamily="50" charset="-52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ru-RU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Деятельность автобусных станций </a:t>
              </a:r>
              <a:r>
                <a:rPr lang="ru-RU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(</a:t>
              </a:r>
              <a:r>
                <a:rPr lang="ru-RU" sz="1400" b="1" dirty="0" smtClean="0">
                  <a:solidFill>
                    <a:srgbClr val="1962E9"/>
                  </a:solidFill>
                </a:rPr>
                <a:t>52.21.21</a:t>
              </a:r>
              <a:r>
                <a:rPr lang="ru-RU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);</a:t>
              </a:r>
              <a:endPara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3" name="Заголовок 1"/>
            <p:cNvSpPr txBox="1">
              <a:spLocks/>
            </p:cNvSpPr>
            <p:nvPr/>
          </p:nvSpPr>
          <p:spPr>
            <a:xfrm>
              <a:off x="1272652" y="5253689"/>
              <a:ext cx="7273900" cy="383327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3600" kern="1200" baseline="0">
                  <a:solidFill>
                    <a:schemeClr val="tx1"/>
                  </a:solidFill>
                  <a:latin typeface="TT Norms Regular" pitchFamily="50" charset="-52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ru-RU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Стирка и химическая чистка текстильных и меховых изделий </a:t>
              </a:r>
              <a:r>
                <a:rPr lang="ru-RU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(</a:t>
              </a:r>
              <a:r>
                <a:rPr lang="ru-RU" sz="1400" b="1" dirty="0" smtClean="0">
                  <a:solidFill>
                    <a:srgbClr val="1962E9"/>
                  </a:solidFill>
                </a:rPr>
                <a:t>96.01</a:t>
              </a:r>
              <a:r>
                <a:rPr lang="ru-RU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);</a:t>
              </a:r>
              <a:endPara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043" y="3718872"/>
              <a:ext cx="210463" cy="210378"/>
            </a:xfrm>
            <a:prstGeom prst="rect">
              <a:avLst/>
            </a:prstGeom>
          </p:spPr>
        </p:pic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042" y="4091175"/>
              <a:ext cx="210463" cy="210378"/>
            </a:xfrm>
            <a:prstGeom prst="rect">
              <a:avLst/>
            </a:prstGeom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041" y="4451585"/>
              <a:ext cx="210463" cy="210378"/>
            </a:xfrm>
            <a:prstGeom prst="rect">
              <a:avLst/>
            </a:prstGeom>
          </p:spPr>
        </p:pic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041" y="4758150"/>
              <a:ext cx="210463" cy="210378"/>
            </a:xfrm>
            <a:prstGeom prst="rect">
              <a:avLst/>
            </a:prstGeom>
          </p:spPr>
        </p:pic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041" y="5031410"/>
              <a:ext cx="210463" cy="210378"/>
            </a:xfrm>
            <a:prstGeom prst="rect">
              <a:avLst/>
            </a:prstGeom>
          </p:spPr>
        </p:pic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040" y="5344946"/>
              <a:ext cx="210463" cy="210378"/>
            </a:xfrm>
            <a:prstGeom prst="rect">
              <a:avLst/>
            </a:prstGeom>
          </p:spPr>
        </p:pic>
      </p:grpSp>
      <p:pic>
        <p:nvPicPr>
          <p:cNvPr id="56" name="Рисунок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44" y="5633431"/>
            <a:ext cx="210463" cy="21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38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011" y="6175232"/>
            <a:ext cx="411614" cy="489078"/>
          </a:xfrm>
          <a:prstGeom prst="rect">
            <a:avLst/>
          </a:prstGeom>
        </p:spPr>
      </p:pic>
      <p:sp>
        <p:nvSpPr>
          <p:cNvPr id="11" name="3 CuadroTexto"/>
          <p:cNvSpPr txBox="1"/>
          <p:nvPr/>
        </p:nvSpPr>
        <p:spPr>
          <a:xfrm>
            <a:off x="7017877" y="6260483"/>
            <a:ext cx="1728192" cy="338554"/>
          </a:xfrm>
          <a:prstGeom prst="rect">
            <a:avLst/>
          </a:prstGeom>
          <a:noFill/>
        </p:spPr>
        <p:txBody>
          <a:bodyPr wrap="square" lIns="0" tIns="0" rIns="0" bIns="0" numCol="1" spcCol="720000" rtlCol="0">
            <a:spAutoFit/>
          </a:bodyPr>
          <a:lstStyle/>
          <a:p>
            <a:r>
              <a:rPr lang="ru-RU" sz="1100" dirty="0" smtClean="0">
                <a:solidFill>
                  <a:srgbClr val="1962E9"/>
                </a:solidFill>
                <a:latin typeface="TT Norms Medium" panose="02000803030000020003" pitchFamily="50" charset="-52"/>
              </a:rPr>
              <a:t>ПРАВИТЕЛЬСТВО</a:t>
            </a:r>
          </a:p>
          <a:p>
            <a:r>
              <a:rPr lang="ru-RU" sz="1100" dirty="0" smtClean="0">
                <a:solidFill>
                  <a:srgbClr val="1962E9"/>
                </a:solidFill>
                <a:latin typeface="TT Norms Medium" panose="02000803030000020003" pitchFamily="50" charset="-52"/>
              </a:rPr>
              <a:t>АМУРСКОЙ ОБЛАСТИ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029960"/>
            <a:ext cx="9144000" cy="8890"/>
          </a:xfrm>
          <a:prstGeom prst="line">
            <a:avLst/>
          </a:prstGeom>
          <a:ln w="19050">
            <a:solidFill>
              <a:srgbClr val="1962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8" y="6200775"/>
            <a:ext cx="691307" cy="460360"/>
          </a:xfrm>
          <a:prstGeom prst="rect">
            <a:avLst/>
          </a:prstGeom>
        </p:spPr>
      </p:pic>
      <p:sp>
        <p:nvSpPr>
          <p:cNvPr id="29" name="Заголовок 1"/>
          <p:cNvSpPr txBox="1">
            <a:spLocks/>
          </p:cNvSpPr>
          <p:nvPr/>
        </p:nvSpPr>
        <p:spPr>
          <a:xfrm>
            <a:off x="1247146" y="3147626"/>
            <a:ext cx="7273900" cy="3833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 kern="1200" baseline="0">
                <a:solidFill>
                  <a:schemeClr val="tx1"/>
                </a:solidFill>
                <a:latin typeface="TT Norms Regular" pitchFamily="50" charset="-52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400" b="1" dirty="0">
                <a:solidFill>
                  <a:srgbClr val="1962E9"/>
                </a:solidFill>
              </a:rPr>
              <a:t>Образование дошкольное 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ru-RU" sz="1400" b="1" dirty="0" smtClean="0">
                <a:solidFill>
                  <a:srgbClr val="1962E9"/>
                </a:solidFill>
              </a:rPr>
              <a:t>85.11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);</a:t>
            </a: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1247146" y="4117593"/>
            <a:ext cx="7273900" cy="3833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 kern="1200" baseline="0">
                <a:solidFill>
                  <a:schemeClr val="tx1"/>
                </a:solidFill>
                <a:latin typeface="TT Norms Regular" pitchFamily="50" charset="-52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Предоставление услуг по дневному уходу за детьми 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ru-RU" sz="1400" b="1" dirty="0" smtClean="0">
                <a:solidFill>
                  <a:srgbClr val="1962E9"/>
                </a:solidFill>
              </a:rPr>
              <a:t>88.91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);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1247146" y="4433480"/>
            <a:ext cx="7273900" cy="5656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 kern="1200" baseline="0">
                <a:solidFill>
                  <a:schemeClr val="tx1"/>
                </a:solidFill>
                <a:latin typeface="TT Norms Regular" pitchFamily="50" charset="-52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Деятельность творческая, деятельность в области искусства и организации развлечений 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ru-RU" sz="1400" b="1" dirty="0" smtClean="0">
                <a:solidFill>
                  <a:srgbClr val="1962E9"/>
                </a:solidFill>
              </a:rPr>
              <a:t>90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);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1247146" y="5306008"/>
            <a:ext cx="7273900" cy="5023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 kern="1200" baseline="0">
                <a:solidFill>
                  <a:schemeClr val="tx1"/>
                </a:solidFill>
                <a:latin typeface="TT Norms Regular" pitchFamily="50" charset="-52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Ремонт компьютеров, предметов личного потребления и хозяйственно-бытового назначения 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ru-RU" sz="1400" b="1" dirty="0" smtClean="0">
                <a:solidFill>
                  <a:srgbClr val="1962E9"/>
                </a:solidFill>
              </a:rPr>
              <a:t>95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1247146" y="4974893"/>
            <a:ext cx="7273900" cy="3833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 kern="1200" baseline="0">
                <a:solidFill>
                  <a:schemeClr val="tx1"/>
                </a:solidFill>
                <a:latin typeface="TT Norms Regular" pitchFamily="50" charset="-52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Деятельность в области спорта, отдыха и развлечений 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ru-RU" sz="1400" b="1" dirty="0" smtClean="0">
                <a:solidFill>
                  <a:srgbClr val="1962E9"/>
                </a:solidFill>
              </a:rPr>
              <a:t>93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);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3" name="Заголовок 1"/>
          <p:cNvSpPr txBox="1">
            <a:spLocks/>
          </p:cNvSpPr>
          <p:nvPr/>
        </p:nvSpPr>
        <p:spPr>
          <a:xfrm>
            <a:off x="1249614" y="2838019"/>
            <a:ext cx="7273900" cy="3833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 kern="1200" baseline="0">
                <a:solidFill>
                  <a:schemeClr val="tx1"/>
                </a:solidFill>
                <a:latin typeface="TT Norms Regular" pitchFamily="50" charset="-52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400" b="1" dirty="0">
                <a:solidFill>
                  <a:srgbClr val="1962E9"/>
                </a:solidFill>
              </a:rPr>
              <a:t>Производство пара и горячей воды (тепловой энергии) котельными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ru-RU" sz="1400" b="1" dirty="0" smtClean="0">
                <a:solidFill>
                  <a:srgbClr val="1962E9"/>
                </a:solidFill>
              </a:rPr>
              <a:t>35.30.14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);</a:t>
            </a:r>
          </a:p>
        </p:txBody>
      </p:sp>
      <p:sp>
        <p:nvSpPr>
          <p:cNvPr id="44" name="Заголовок 1"/>
          <p:cNvSpPr txBox="1">
            <a:spLocks/>
          </p:cNvSpPr>
          <p:nvPr/>
        </p:nvSpPr>
        <p:spPr>
          <a:xfrm>
            <a:off x="1247146" y="3459020"/>
            <a:ext cx="7273900" cy="3833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 kern="1200" baseline="0">
                <a:solidFill>
                  <a:schemeClr val="tx1"/>
                </a:solidFill>
                <a:latin typeface="TT Norms Regular" pitchFamily="50" charset="-52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Образование дополнительное детей и взрослых 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ru-RU" sz="1400" b="1" dirty="0" smtClean="0">
                <a:solidFill>
                  <a:srgbClr val="1962E9"/>
                </a:solidFill>
              </a:rPr>
              <a:t>85.41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);</a:t>
            </a:r>
          </a:p>
        </p:txBody>
      </p:sp>
      <p:sp>
        <p:nvSpPr>
          <p:cNvPr id="45" name="Заголовок 1"/>
          <p:cNvSpPr txBox="1">
            <a:spLocks/>
          </p:cNvSpPr>
          <p:nvPr/>
        </p:nvSpPr>
        <p:spPr>
          <a:xfrm>
            <a:off x="1247146" y="3795374"/>
            <a:ext cx="7273900" cy="3833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 kern="1200" baseline="0">
                <a:solidFill>
                  <a:schemeClr val="tx1"/>
                </a:solidFill>
                <a:latin typeface="TT Norms Regular" pitchFamily="50" charset="-52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Деятельность санаторно-курортных организаций 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ru-RU" sz="1400" b="1" dirty="0" smtClean="0">
                <a:solidFill>
                  <a:srgbClr val="1962E9"/>
                </a:solidFill>
              </a:rPr>
              <a:t>86.90.4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);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247283" y="1193168"/>
            <a:ext cx="7273900" cy="3833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 kern="1200" baseline="0">
                <a:solidFill>
                  <a:schemeClr val="tx1"/>
                </a:solidFill>
                <a:latin typeface="TT Norms Regular" pitchFamily="50" charset="-52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Деятельность по предоставлению мест для временного проживания 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ru-RU" sz="1400" b="1" dirty="0" smtClean="0">
                <a:solidFill>
                  <a:srgbClr val="1962E9"/>
                </a:solidFill>
              </a:rPr>
              <a:t>55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);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249751" y="1768110"/>
            <a:ext cx="7273900" cy="5393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 kern="1200" baseline="0">
                <a:solidFill>
                  <a:schemeClr val="tx1"/>
                </a:solidFill>
                <a:latin typeface="TT Norms Regular" pitchFamily="50" charset="-52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Деятельность туристических агентств и прочих организаций, предоставляющих услуги в сфере туризма 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ru-RU" sz="1400" b="1" dirty="0" smtClean="0">
                <a:solidFill>
                  <a:srgbClr val="1962E9"/>
                </a:solidFill>
              </a:rPr>
              <a:t>79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);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1249751" y="2303843"/>
            <a:ext cx="7273900" cy="5436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 kern="1200" baseline="0">
                <a:solidFill>
                  <a:schemeClr val="tx1"/>
                </a:solidFill>
                <a:latin typeface="TT Norms Regular" pitchFamily="50" charset="-52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400" b="1" dirty="0">
                <a:solidFill>
                  <a:srgbClr val="1962E9"/>
                </a:solidFill>
              </a:rPr>
              <a:t>Ремонт и техническое обслуживание летательных аппаратов, включая космические 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ru-RU" sz="1400" b="1" dirty="0" smtClean="0">
                <a:solidFill>
                  <a:srgbClr val="1962E9"/>
                </a:solidFill>
              </a:rPr>
              <a:t>33.16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);</a:t>
            </a: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1247283" y="1475271"/>
            <a:ext cx="7273900" cy="3833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 kern="1200" baseline="0">
                <a:solidFill>
                  <a:schemeClr val="tx1"/>
                </a:solidFill>
                <a:latin typeface="TT Norms Regular" pitchFamily="50" charset="-52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Деятельность по предоставлению продуктов питания и напитков (</a:t>
            </a:r>
            <a:r>
              <a:rPr lang="ru-RU" sz="1400" b="1" dirty="0" smtClean="0">
                <a:solidFill>
                  <a:srgbClr val="1962E9"/>
                </a:solidFill>
              </a:rPr>
              <a:t>56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);</a:t>
            </a:r>
          </a:p>
        </p:txBody>
      </p:sp>
      <p:sp>
        <p:nvSpPr>
          <p:cNvPr id="46" name="Заголовок 1"/>
          <p:cNvSpPr txBox="1">
            <a:spLocks/>
          </p:cNvSpPr>
          <p:nvPr/>
        </p:nvSpPr>
        <p:spPr>
          <a:xfrm>
            <a:off x="1247283" y="901243"/>
            <a:ext cx="7273900" cy="3833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 kern="1200" baseline="0">
                <a:solidFill>
                  <a:schemeClr val="tx1"/>
                </a:solidFill>
                <a:latin typeface="TT Norms Regular" pitchFamily="50" charset="-52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Деятельность физкультурно-оздоровительная 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ru-RU" sz="1400" b="1" dirty="0" smtClean="0">
                <a:solidFill>
                  <a:srgbClr val="1962E9"/>
                </a:solidFill>
              </a:rPr>
              <a:t>96.04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);</a:t>
            </a:r>
          </a:p>
        </p:txBody>
      </p:sp>
      <p:sp>
        <p:nvSpPr>
          <p:cNvPr id="53" name="Овал 52"/>
          <p:cNvSpPr/>
          <p:nvPr/>
        </p:nvSpPr>
        <p:spPr>
          <a:xfrm>
            <a:off x="8412479" y="369094"/>
            <a:ext cx="268146" cy="268146"/>
          </a:xfrm>
          <a:prstGeom prst="ellipse">
            <a:avLst/>
          </a:prstGeom>
          <a:noFill/>
          <a:ln>
            <a:solidFill>
              <a:srgbClr val="1962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Заголовок 1"/>
          <p:cNvSpPr txBox="1">
            <a:spLocks/>
          </p:cNvSpPr>
          <p:nvPr/>
        </p:nvSpPr>
        <p:spPr>
          <a:xfrm>
            <a:off x="8345806" y="373856"/>
            <a:ext cx="409789" cy="2681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100" b="1" dirty="0" smtClean="0">
                <a:solidFill>
                  <a:srgbClr val="1962E9"/>
                </a:solidFill>
                <a:latin typeface="TT Norms Regular" panose="02000503030000020003" pitchFamily="50" charset="-52"/>
              </a:rPr>
              <a:t>8</a:t>
            </a:r>
            <a:endParaRPr lang="ru-RU" sz="1100" b="1" dirty="0">
              <a:solidFill>
                <a:srgbClr val="1962E9"/>
              </a:solidFill>
              <a:latin typeface="TT Norms Regular" panose="02000503030000020003" pitchFamily="50" charset="-52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59" y="982790"/>
            <a:ext cx="210463" cy="210378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54" y="1289173"/>
            <a:ext cx="210463" cy="210378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53" y="1576194"/>
            <a:ext cx="210463" cy="198833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54" y="1936952"/>
            <a:ext cx="210463" cy="210378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53" y="2402603"/>
            <a:ext cx="210463" cy="210378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58" y="2924493"/>
            <a:ext cx="210463" cy="210378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98" y="3221346"/>
            <a:ext cx="210463" cy="210378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58" y="3538637"/>
            <a:ext cx="210463" cy="210378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58" y="3855928"/>
            <a:ext cx="210463" cy="210378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57" y="4199263"/>
            <a:ext cx="210463" cy="210378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56" y="4520464"/>
            <a:ext cx="210463" cy="210378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56" y="5064834"/>
            <a:ext cx="210463" cy="210378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55" y="5386909"/>
            <a:ext cx="210463" cy="21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68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011" y="6175232"/>
            <a:ext cx="411614" cy="489078"/>
          </a:xfrm>
          <a:prstGeom prst="rect">
            <a:avLst/>
          </a:prstGeom>
        </p:spPr>
      </p:pic>
      <p:sp>
        <p:nvSpPr>
          <p:cNvPr id="11" name="3 CuadroTexto"/>
          <p:cNvSpPr txBox="1"/>
          <p:nvPr/>
        </p:nvSpPr>
        <p:spPr>
          <a:xfrm>
            <a:off x="7017877" y="6260483"/>
            <a:ext cx="1728192" cy="338554"/>
          </a:xfrm>
          <a:prstGeom prst="rect">
            <a:avLst/>
          </a:prstGeom>
          <a:noFill/>
        </p:spPr>
        <p:txBody>
          <a:bodyPr wrap="square" lIns="0" tIns="0" rIns="0" bIns="0" numCol="1" spcCol="720000" rtlCol="0">
            <a:spAutoFit/>
          </a:bodyPr>
          <a:lstStyle/>
          <a:p>
            <a:r>
              <a:rPr lang="ru-RU" sz="1100" dirty="0" smtClean="0">
                <a:solidFill>
                  <a:srgbClr val="1962E9"/>
                </a:solidFill>
                <a:latin typeface="TT Norms Medium" panose="02000803030000020003" pitchFamily="50" charset="-52"/>
              </a:rPr>
              <a:t>ПРАВИТЕЛЬСТВО</a:t>
            </a:r>
          </a:p>
          <a:p>
            <a:r>
              <a:rPr lang="ru-RU" sz="1100" dirty="0" smtClean="0">
                <a:solidFill>
                  <a:srgbClr val="1962E9"/>
                </a:solidFill>
                <a:latin typeface="TT Norms Medium" panose="02000803030000020003" pitchFamily="50" charset="-52"/>
              </a:rPr>
              <a:t>АМУРСКОЙ ОБЛАСТИ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029960"/>
            <a:ext cx="9144000" cy="8890"/>
          </a:xfrm>
          <a:prstGeom prst="line">
            <a:avLst/>
          </a:prstGeom>
          <a:ln w="19050">
            <a:solidFill>
              <a:srgbClr val="1962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8" y="6200775"/>
            <a:ext cx="691307" cy="460360"/>
          </a:xfrm>
          <a:prstGeom prst="rect">
            <a:avLst/>
          </a:prstGeom>
        </p:spPr>
      </p:pic>
      <p:sp>
        <p:nvSpPr>
          <p:cNvPr id="27" name="Овал 26"/>
          <p:cNvSpPr/>
          <p:nvPr/>
        </p:nvSpPr>
        <p:spPr>
          <a:xfrm>
            <a:off x="8412479" y="369094"/>
            <a:ext cx="268146" cy="268146"/>
          </a:xfrm>
          <a:prstGeom prst="ellipse">
            <a:avLst/>
          </a:prstGeom>
          <a:noFill/>
          <a:ln>
            <a:solidFill>
              <a:srgbClr val="1962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8345806" y="373856"/>
            <a:ext cx="409789" cy="2681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100" b="1" dirty="0" smtClean="0">
                <a:solidFill>
                  <a:srgbClr val="1962E9"/>
                </a:solidFill>
                <a:latin typeface="TT Norms Regular" panose="02000503030000020003" pitchFamily="50" charset="-52"/>
              </a:rPr>
              <a:t>9</a:t>
            </a:r>
            <a:endParaRPr lang="ru-RU" sz="1100" b="1" dirty="0">
              <a:solidFill>
                <a:srgbClr val="1962E9"/>
              </a:solidFill>
              <a:latin typeface="TT Norms Regular" panose="02000503030000020003" pitchFamily="50" charset="-52"/>
            </a:endParaRP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1064790" y="1369739"/>
            <a:ext cx="3485071" cy="3833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 kern="1200" baseline="0">
                <a:solidFill>
                  <a:schemeClr val="tx1"/>
                </a:solidFill>
                <a:latin typeface="TT Norms Regular" pitchFamily="50" charset="-52"/>
                <a:ea typeface="+mj-ea"/>
                <a:cs typeface="+mj-cs"/>
              </a:defRPr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dirty="0" smtClean="0"/>
          </a:p>
        </p:txBody>
      </p:sp>
      <p:sp>
        <p:nvSpPr>
          <p:cNvPr id="45" name="Заголовок 1"/>
          <p:cNvSpPr txBox="1">
            <a:spLocks/>
          </p:cNvSpPr>
          <p:nvPr/>
        </p:nvSpPr>
        <p:spPr>
          <a:xfrm>
            <a:off x="4715194" y="1928864"/>
            <a:ext cx="3472841" cy="3833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 kern="1200" baseline="0">
                <a:solidFill>
                  <a:schemeClr val="tx1"/>
                </a:solidFill>
                <a:latin typeface="TT Norms Regular" pitchFamily="50" charset="-52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000" b="1" dirty="0">
                <a:solidFill>
                  <a:srgbClr val="1962E9"/>
                </a:solidFill>
              </a:rPr>
              <a:t>http://</a:t>
            </a:r>
            <a:r>
              <a:rPr lang="ru-RU" sz="2000" b="1" dirty="0" err="1">
                <a:solidFill>
                  <a:srgbClr val="1962E9"/>
                </a:solidFill>
              </a:rPr>
              <a:t>ковид.амурбизнес.рф</a:t>
            </a:r>
            <a:r>
              <a:rPr lang="ru-RU" sz="2000" b="1" dirty="0">
                <a:solidFill>
                  <a:srgbClr val="1962E9"/>
                </a:solidFill>
              </a:rPr>
              <a:t>/</a:t>
            </a:r>
            <a:endParaRPr lang="ru-RU" sz="2000" b="1" dirty="0" smtClean="0">
              <a:solidFill>
                <a:srgbClr val="1962E9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5195" y="2866958"/>
            <a:ext cx="3907246" cy="260823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748" y="2866958"/>
            <a:ext cx="3607439" cy="2590746"/>
          </a:xfrm>
          <a:prstGeom prst="rect">
            <a:avLst/>
          </a:prstGeom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658748" y="1846139"/>
            <a:ext cx="3231608" cy="3833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 kern="1200" baseline="0">
                <a:solidFill>
                  <a:schemeClr val="tx1"/>
                </a:solidFill>
                <a:latin typeface="TT Norms Regular" pitchFamily="50" charset="-52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200" b="1" dirty="0">
                <a:solidFill>
                  <a:srgbClr val="1962E9"/>
                </a:solidFill>
              </a:rPr>
              <a:t>http://covid.economy.gov.ru/</a:t>
            </a:r>
            <a:endParaRPr lang="ru-RU" sz="2200" b="1" dirty="0" smtClean="0">
              <a:solidFill>
                <a:srgbClr val="1962E9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58748" y="328122"/>
            <a:ext cx="7772400" cy="764233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ru-RU" sz="3200" b="1" dirty="0">
                <a:latin typeface="TT Norms ExtraBold" panose="02000503040000020004"/>
              </a:rPr>
              <a:t>Информация на сайтах</a:t>
            </a:r>
          </a:p>
        </p:txBody>
      </p:sp>
    </p:spTree>
    <p:extLst>
      <p:ext uri="{BB962C8B-B14F-4D97-AF65-F5344CB8AC3E}">
        <p14:creationId xmlns:p14="http://schemas.microsoft.com/office/powerpoint/2010/main" val="98348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2027</TotalTime>
  <Words>739</Words>
  <Application>Microsoft Office PowerPoint</Application>
  <PresentationFormat>Экран (4:3)</PresentationFormat>
  <Paragraphs>139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TT Norms Black</vt:lpstr>
      <vt:lpstr>TT Norms ExtraBold</vt:lpstr>
      <vt:lpstr>TT Norms Medium</vt:lpstr>
      <vt:lpstr>TT Norms Regular</vt:lpstr>
      <vt:lpstr>Wingdings</vt:lpstr>
      <vt:lpstr>Тема Office</vt:lpstr>
      <vt:lpstr>Об актуальных вопросах предпринимательской деятельности в Амурской области в условиях ограничений из-за пандемии коронавируса</vt:lpstr>
      <vt:lpstr>Ограничительные мероприятия</vt:lpstr>
      <vt:lpstr>Федеральные меры для пострадавших отраслей</vt:lpstr>
      <vt:lpstr>Региональные меры в сфере налогообложения</vt:lpstr>
      <vt:lpstr>Региональные меры в сфере кредитования</vt:lpstr>
      <vt:lpstr>Региональные меры субсидирование</vt:lpstr>
      <vt:lpstr>26 наиболее пострадавших видов экономической деятельности (6 824 СМСП)</vt:lpstr>
      <vt:lpstr>Презентация PowerPoint</vt:lpstr>
      <vt:lpstr>Информация на сайтах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ПРЕЗЕНТАЦИИ ПРАВИТЕЛЬСТВА АМУРСКОЙ ОБЛАСТИ</dc:title>
  <dc:creator>Петр</dc:creator>
  <cp:lastModifiedBy>Екатерина Юрьевна Гордеева</cp:lastModifiedBy>
  <cp:revision>290</cp:revision>
  <cp:lastPrinted>2020-04-22T03:20:52Z</cp:lastPrinted>
  <dcterms:created xsi:type="dcterms:W3CDTF">2019-05-07T01:33:49Z</dcterms:created>
  <dcterms:modified xsi:type="dcterms:W3CDTF">2020-04-23T05:19:07Z</dcterms:modified>
</cp:coreProperties>
</file>