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7" r:id="rId2"/>
    <p:sldId id="293" r:id="rId3"/>
    <p:sldId id="295" r:id="rId4"/>
    <p:sldId id="29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63D8"/>
    <a:srgbClr val="0945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5" autoAdjust="0"/>
    <p:restoredTop sz="94660"/>
  </p:normalViewPr>
  <p:slideViewPr>
    <p:cSldViewPr snapToGrid="0">
      <p:cViewPr>
        <p:scale>
          <a:sx n="53" d="100"/>
          <a:sy n="53" d="100"/>
        </p:scale>
        <p:origin x="1197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ris Beloborodov" userId="e83416d8cd5d40da" providerId="LiveId" clId="{FEA3704B-4A48-4F0A-AA5A-BF767A7BE173}"/>
    <pc:docChg chg="undo custSel addSld delSld modSld">
      <pc:chgData name="Boris Beloborodov" userId="e83416d8cd5d40da" providerId="LiveId" clId="{FEA3704B-4A48-4F0A-AA5A-BF767A7BE173}" dt="2020-08-05T23:43:01.588" v="927" actId="1076"/>
      <pc:docMkLst>
        <pc:docMk/>
      </pc:docMkLst>
      <pc:sldChg chg="addSp delSp modSp mod">
        <pc:chgData name="Boris Beloborodov" userId="e83416d8cd5d40da" providerId="LiveId" clId="{FEA3704B-4A48-4F0A-AA5A-BF767A7BE173}" dt="2020-08-05T23:29:31.608" v="378" actId="20577"/>
        <pc:sldMkLst>
          <pc:docMk/>
          <pc:sldMk cId="4141973053" sldId="287"/>
        </pc:sldMkLst>
        <pc:spChg chg="mod">
          <ac:chgData name="Boris Beloborodov" userId="e83416d8cd5d40da" providerId="LiveId" clId="{FEA3704B-4A48-4F0A-AA5A-BF767A7BE173}" dt="2020-08-05T23:28:00.493" v="368" actId="1076"/>
          <ac:spMkLst>
            <pc:docMk/>
            <pc:sldMk cId="4141973053" sldId="287"/>
            <ac:spMk id="4" creationId="{AEBADDBF-921B-4C86-A02C-248BBBDB43EC}"/>
          </ac:spMkLst>
        </pc:spChg>
        <pc:spChg chg="mod">
          <ac:chgData name="Boris Beloborodov" userId="e83416d8cd5d40da" providerId="LiveId" clId="{FEA3704B-4A48-4F0A-AA5A-BF767A7BE173}" dt="2020-08-05T23:29:31.608" v="378" actId="20577"/>
          <ac:spMkLst>
            <pc:docMk/>
            <pc:sldMk cId="4141973053" sldId="287"/>
            <ac:spMk id="7" creationId="{49A7797A-E59F-42F4-886E-2E3D0C2C24E1}"/>
          </ac:spMkLst>
        </pc:spChg>
        <pc:picChg chg="del">
          <ac:chgData name="Boris Beloborodov" userId="e83416d8cd5d40da" providerId="LiveId" clId="{FEA3704B-4A48-4F0A-AA5A-BF767A7BE173}" dt="2020-08-05T23:11:30.024" v="1" actId="478"/>
          <ac:picMkLst>
            <pc:docMk/>
            <pc:sldMk cId="4141973053" sldId="287"/>
            <ac:picMk id="8" creationId="{FEF07C5D-264B-49FD-A6F9-41B0B0775846}"/>
          </ac:picMkLst>
        </pc:picChg>
        <pc:picChg chg="add mod">
          <ac:chgData name="Boris Beloborodov" userId="e83416d8cd5d40da" providerId="LiveId" clId="{FEA3704B-4A48-4F0A-AA5A-BF767A7BE173}" dt="2020-08-05T23:11:55.377" v="9" actId="1035"/>
          <ac:picMkLst>
            <pc:docMk/>
            <pc:sldMk cId="4141973053" sldId="287"/>
            <ac:picMk id="9" creationId="{FFA65FA2-80E6-471D-9486-265F7099BE1E}"/>
          </ac:picMkLst>
        </pc:picChg>
      </pc:sldChg>
      <pc:sldChg chg="addSp delSp modSp mod">
        <pc:chgData name="Boris Beloborodov" userId="e83416d8cd5d40da" providerId="LiveId" clId="{FEA3704B-4A48-4F0A-AA5A-BF767A7BE173}" dt="2020-08-05T23:23:30.917" v="285" actId="208"/>
        <pc:sldMkLst>
          <pc:docMk/>
          <pc:sldMk cId="1938248319" sldId="293"/>
        </pc:sldMkLst>
        <pc:spChg chg="mod">
          <ac:chgData name="Boris Beloborodov" userId="e83416d8cd5d40da" providerId="LiveId" clId="{FEA3704B-4A48-4F0A-AA5A-BF767A7BE173}" dt="2020-08-05T23:13:18.908" v="34" actId="14100"/>
          <ac:spMkLst>
            <pc:docMk/>
            <pc:sldMk cId="1938248319" sldId="293"/>
            <ac:spMk id="4" creationId="{AEBADDBF-921B-4C86-A02C-248BBBDB43EC}"/>
          </ac:spMkLst>
        </pc:spChg>
        <pc:spChg chg="mod">
          <ac:chgData name="Boris Beloborodov" userId="e83416d8cd5d40da" providerId="LiveId" clId="{FEA3704B-4A48-4F0A-AA5A-BF767A7BE173}" dt="2020-08-05T23:19:41.184" v="269" actId="20577"/>
          <ac:spMkLst>
            <pc:docMk/>
            <pc:sldMk cId="1938248319" sldId="293"/>
            <ac:spMk id="7" creationId="{49A7797A-E59F-42F4-886E-2E3D0C2C24E1}"/>
          </ac:spMkLst>
        </pc:spChg>
        <pc:spChg chg="add mod">
          <ac:chgData name="Boris Beloborodov" userId="e83416d8cd5d40da" providerId="LiveId" clId="{FEA3704B-4A48-4F0A-AA5A-BF767A7BE173}" dt="2020-08-05T23:22:05.575" v="279" actId="207"/>
          <ac:spMkLst>
            <pc:docMk/>
            <pc:sldMk cId="1938248319" sldId="293"/>
            <ac:spMk id="10" creationId="{1D8773CC-FBFE-4140-BD98-23066456266B}"/>
          </ac:spMkLst>
        </pc:spChg>
        <pc:picChg chg="add">
          <ac:chgData name="Boris Beloborodov" userId="e83416d8cd5d40da" providerId="LiveId" clId="{FEA3704B-4A48-4F0A-AA5A-BF767A7BE173}" dt="2020-08-05T23:12:12.715" v="11" actId="22"/>
          <ac:picMkLst>
            <pc:docMk/>
            <pc:sldMk cId="1938248319" sldId="293"/>
            <ac:picMk id="6" creationId="{7DEC56F1-C098-432D-8FAF-61CA3F924210}"/>
          </ac:picMkLst>
        </pc:picChg>
        <pc:picChg chg="del">
          <ac:chgData name="Boris Beloborodov" userId="e83416d8cd5d40da" providerId="LiveId" clId="{FEA3704B-4A48-4F0A-AA5A-BF767A7BE173}" dt="2020-08-05T23:12:10.397" v="10" actId="478"/>
          <ac:picMkLst>
            <pc:docMk/>
            <pc:sldMk cId="1938248319" sldId="293"/>
            <ac:picMk id="8" creationId="{FEF07C5D-264B-49FD-A6F9-41B0B0775846}"/>
          </ac:picMkLst>
        </pc:picChg>
        <pc:cxnChg chg="add mod">
          <ac:chgData name="Boris Beloborodov" userId="e83416d8cd5d40da" providerId="LiveId" clId="{FEA3704B-4A48-4F0A-AA5A-BF767A7BE173}" dt="2020-08-05T23:22:57.449" v="282" actId="208"/>
          <ac:cxnSpMkLst>
            <pc:docMk/>
            <pc:sldMk cId="1938248319" sldId="293"/>
            <ac:cxnSpMk id="12" creationId="{F4D7AB65-0959-48A6-8774-4A6F2E96F878}"/>
          </ac:cxnSpMkLst>
        </pc:cxnChg>
        <pc:cxnChg chg="add mod">
          <ac:chgData name="Boris Beloborodov" userId="e83416d8cd5d40da" providerId="LiveId" clId="{FEA3704B-4A48-4F0A-AA5A-BF767A7BE173}" dt="2020-08-05T23:23:30.917" v="285" actId="208"/>
          <ac:cxnSpMkLst>
            <pc:docMk/>
            <pc:sldMk cId="1938248319" sldId="293"/>
            <ac:cxnSpMk id="14" creationId="{E3F45F9F-A173-4785-A244-742F8B565566}"/>
          </ac:cxnSpMkLst>
        </pc:cxnChg>
      </pc:sldChg>
      <pc:sldChg chg="addSp delSp del mod">
        <pc:chgData name="Boris Beloborodov" userId="e83416d8cd5d40da" providerId="LiveId" clId="{FEA3704B-4A48-4F0A-AA5A-BF767A7BE173}" dt="2020-08-05T23:26:25.798" v="321" actId="47"/>
        <pc:sldMkLst>
          <pc:docMk/>
          <pc:sldMk cId="2317065022" sldId="294"/>
        </pc:sldMkLst>
        <pc:picChg chg="add">
          <ac:chgData name="Boris Beloborodov" userId="e83416d8cd5d40da" providerId="LiveId" clId="{FEA3704B-4A48-4F0A-AA5A-BF767A7BE173}" dt="2020-08-05T23:12:22.544" v="13" actId="22"/>
          <ac:picMkLst>
            <pc:docMk/>
            <pc:sldMk cId="2317065022" sldId="294"/>
            <ac:picMk id="6" creationId="{B0278738-F53F-44D6-B14D-AF859A28DD89}"/>
          </ac:picMkLst>
        </pc:picChg>
        <pc:picChg chg="del">
          <ac:chgData name="Boris Beloborodov" userId="e83416d8cd5d40da" providerId="LiveId" clId="{FEA3704B-4A48-4F0A-AA5A-BF767A7BE173}" dt="2020-08-05T23:12:20.344" v="12" actId="478"/>
          <ac:picMkLst>
            <pc:docMk/>
            <pc:sldMk cId="2317065022" sldId="294"/>
            <ac:picMk id="8" creationId="{FEF07C5D-264B-49FD-A6F9-41B0B0775846}"/>
          </ac:picMkLst>
        </pc:picChg>
      </pc:sldChg>
      <pc:sldChg chg="delSp modSp add mod">
        <pc:chgData name="Boris Beloborodov" userId="e83416d8cd5d40da" providerId="LiveId" clId="{FEA3704B-4A48-4F0A-AA5A-BF767A7BE173}" dt="2020-08-05T23:33:42.623" v="576" actId="20577"/>
        <pc:sldMkLst>
          <pc:docMk/>
          <pc:sldMk cId="2431413466" sldId="295"/>
        </pc:sldMkLst>
        <pc:spChg chg="mod">
          <ac:chgData name="Boris Beloborodov" userId="e83416d8cd5d40da" providerId="LiveId" clId="{FEA3704B-4A48-4F0A-AA5A-BF767A7BE173}" dt="2020-08-05T23:30:27.826" v="380" actId="14100"/>
          <ac:spMkLst>
            <pc:docMk/>
            <pc:sldMk cId="2431413466" sldId="295"/>
            <ac:spMk id="4" creationId="{AEBADDBF-921B-4C86-A02C-248BBBDB43EC}"/>
          </ac:spMkLst>
        </pc:spChg>
        <pc:spChg chg="mod">
          <ac:chgData name="Boris Beloborodov" userId="e83416d8cd5d40da" providerId="LiveId" clId="{FEA3704B-4A48-4F0A-AA5A-BF767A7BE173}" dt="2020-08-05T23:33:42.623" v="576" actId="20577"/>
          <ac:spMkLst>
            <pc:docMk/>
            <pc:sldMk cId="2431413466" sldId="295"/>
            <ac:spMk id="7" creationId="{49A7797A-E59F-42F4-886E-2E3D0C2C24E1}"/>
          </ac:spMkLst>
        </pc:spChg>
        <pc:spChg chg="del mod">
          <ac:chgData name="Boris Beloborodov" userId="e83416d8cd5d40da" providerId="LiveId" clId="{FEA3704B-4A48-4F0A-AA5A-BF767A7BE173}" dt="2020-08-05T23:31:55.854" v="532" actId="478"/>
          <ac:spMkLst>
            <pc:docMk/>
            <pc:sldMk cId="2431413466" sldId="295"/>
            <ac:spMk id="10" creationId="{1D8773CC-FBFE-4140-BD98-23066456266B}"/>
          </ac:spMkLst>
        </pc:spChg>
        <pc:cxnChg chg="del">
          <ac:chgData name="Boris Beloborodov" userId="e83416d8cd5d40da" providerId="LiveId" clId="{FEA3704B-4A48-4F0A-AA5A-BF767A7BE173}" dt="2020-08-05T23:32:38.334" v="543" actId="478"/>
          <ac:cxnSpMkLst>
            <pc:docMk/>
            <pc:sldMk cId="2431413466" sldId="295"/>
            <ac:cxnSpMk id="12" creationId="{F4D7AB65-0959-48A6-8774-4A6F2E96F878}"/>
          </ac:cxnSpMkLst>
        </pc:cxnChg>
        <pc:cxnChg chg="del">
          <ac:chgData name="Boris Beloborodov" userId="e83416d8cd5d40da" providerId="LiveId" clId="{FEA3704B-4A48-4F0A-AA5A-BF767A7BE173}" dt="2020-08-05T23:32:40.189" v="544" actId="478"/>
          <ac:cxnSpMkLst>
            <pc:docMk/>
            <pc:sldMk cId="2431413466" sldId="295"/>
            <ac:cxnSpMk id="14" creationId="{E3F45F9F-A173-4785-A244-742F8B565566}"/>
          </ac:cxnSpMkLst>
        </pc:cxnChg>
      </pc:sldChg>
      <pc:sldChg chg="modSp add mod">
        <pc:chgData name="Boris Beloborodov" userId="e83416d8cd5d40da" providerId="LiveId" clId="{FEA3704B-4A48-4F0A-AA5A-BF767A7BE173}" dt="2020-08-05T23:43:01.588" v="927" actId="1076"/>
        <pc:sldMkLst>
          <pc:docMk/>
          <pc:sldMk cId="799848026" sldId="296"/>
        </pc:sldMkLst>
        <pc:spChg chg="mod">
          <ac:chgData name="Boris Beloborodov" userId="e83416d8cd5d40da" providerId="LiveId" clId="{FEA3704B-4A48-4F0A-AA5A-BF767A7BE173}" dt="2020-08-05T23:34:47.907" v="606" actId="14100"/>
          <ac:spMkLst>
            <pc:docMk/>
            <pc:sldMk cId="799848026" sldId="296"/>
            <ac:spMk id="4" creationId="{AEBADDBF-921B-4C86-A02C-248BBBDB43EC}"/>
          </ac:spMkLst>
        </pc:spChg>
        <pc:spChg chg="mod">
          <ac:chgData name="Boris Beloborodov" userId="e83416d8cd5d40da" providerId="LiveId" clId="{FEA3704B-4A48-4F0A-AA5A-BF767A7BE173}" dt="2020-08-05T23:43:01.588" v="927" actId="1076"/>
          <ac:spMkLst>
            <pc:docMk/>
            <pc:sldMk cId="799848026" sldId="296"/>
            <ac:spMk id="7" creationId="{49A7797A-E59F-42F4-886E-2E3D0C2C24E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55A6-87F5-4854-BA12-0799DE926563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2FB8-82BE-47F1-8979-3D94E4936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05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55A6-87F5-4854-BA12-0799DE926563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2FB8-82BE-47F1-8979-3D94E4936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727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55A6-87F5-4854-BA12-0799DE926563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2FB8-82BE-47F1-8979-3D94E4936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62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55A6-87F5-4854-BA12-0799DE926563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2FB8-82BE-47F1-8979-3D94E4936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204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55A6-87F5-4854-BA12-0799DE926563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2FB8-82BE-47F1-8979-3D94E4936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29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55A6-87F5-4854-BA12-0799DE926563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2FB8-82BE-47F1-8979-3D94E4936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19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55A6-87F5-4854-BA12-0799DE926563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2FB8-82BE-47F1-8979-3D94E4936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946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55A6-87F5-4854-BA12-0799DE926563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2FB8-82BE-47F1-8979-3D94E4936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83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55A6-87F5-4854-BA12-0799DE926563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2FB8-82BE-47F1-8979-3D94E4936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71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55A6-87F5-4854-BA12-0799DE926563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2FB8-82BE-47F1-8979-3D94E4936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98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55A6-87F5-4854-BA12-0799DE926563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C2FB8-82BE-47F1-8979-3D94E4936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35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055A6-87F5-4854-BA12-0799DE926563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C2FB8-82BE-47F1-8979-3D94E4936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601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F9153-5333-49BA-9F6F-8492C6BDD7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837" y="-4076"/>
            <a:ext cx="7860323" cy="457197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94595"/>
                </a:solidFill>
                <a:latin typeface="Arial Narrow" panose="020B0606020202030204" pitchFamily="34" charset="0"/>
              </a:rPr>
              <a:t>СОВЕТ ПО РАЗВИТИЮ МСП ПРИ ПРАВИТЕЛЬСТВЕ АМУРСКОЙ ОБЛАСТИ</a:t>
            </a:r>
            <a:endParaRPr lang="ru-RU" sz="2000" dirty="0">
              <a:solidFill>
                <a:srgbClr val="094595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1DE9302-22E3-454B-8F28-E9B406E077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7391" y="89281"/>
            <a:ext cx="829491" cy="8264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BADDBF-921B-4C86-A02C-248BBBDB43EC}"/>
              </a:ext>
            </a:extLst>
          </p:cNvPr>
          <p:cNvSpPr txBox="1"/>
          <p:nvPr/>
        </p:nvSpPr>
        <p:spPr>
          <a:xfrm>
            <a:off x="306894" y="993322"/>
            <a:ext cx="8674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>
                <a:solidFill>
                  <a:srgbClr val="FF0000"/>
                </a:solidFill>
                <a:latin typeface="Arial Narrow" panose="020B0606020202030204" pitchFamily="34" charset="0"/>
              </a:rPr>
              <a:t>Что сделано для пострадавшего бизнеса на 04.06?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BFCA364-3B71-46DB-81D9-B497BB4DEA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894" y="469349"/>
            <a:ext cx="3908267" cy="41269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9A7797A-E59F-42F4-886E-2E3D0C2C24E1}"/>
              </a:ext>
            </a:extLst>
          </p:cNvPr>
          <p:cNvSpPr txBox="1"/>
          <p:nvPr/>
        </p:nvSpPr>
        <p:spPr>
          <a:xfrm>
            <a:off x="306894" y="1655663"/>
            <a:ext cx="867433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УСН</a:t>
            </a:r>
            <a:r>
              <a:rPr lang="ru-RU" sz="2000" dirty="0"/>
              <a:t>      - снижение до </a:t>
            </a:r>
            <a:r>
              <a:rPr lang="ru-RU" sz="2000" b="1" dirty="0">
                <a:solidFill>
                  <a:srgbClr val="FF0000"/>
                </a:solidFill>
              </a:rPr>
              <a:t>1% </a:t>
            </a:r>
            <a:r>
              <a:rPr lang="ru-RU" sz="2000" dirty="0"/>
              <a:t>(вместо 6%), </a:t>
            </a:r>
            <a:r>
              <a:rPr lang="ru-RU" sz="2000" b="1" dirty="0">
                <a:solidFill>
                  <a:srgbClr val="FF0000"/>
                </a:solidFill>
              </a:rPr>
              <a:t>5%</a:t>
            </a:r>
            <a:r>
              <a:rPr lang="ru-RU" sz="2000" dirty="0"/>
              <a:t> (вместо 15%)</a:t>
            </a:r>
          </a:p>
          <a:p>
            <a:r>
              <a:rPr lang="ru-RU" sz="2000" b="1" dirty="0"/>
              <a:t>ЕНВД</a:t>
            </a:r>
            <a:r>
              <a:rPr lang="ru-RU" sz="2000" dirty="0"/>
              <a:t>   снижение</a:t>
            </a:r>
            <a:r>
              <a:rPr lang="ru-RU" sz="2000" b="1" dirty="0">
                <a:solidFill>
                  <a:srgbClr val="FF0000"/>
                </a:solidFill>
              </a:rPr>
              <a:t> в 2 раза </a:t>
            </a:r>
            <a:r>
              <a:rPr lang="ru-RU" sz="2000" dirty="0"/>
              <a:t>за счет К2</a:t>
            </a:r>
          </a:p>
          <a:p>
            <a:r>
              <a:rPr lang="ru-RU" sz="2000" b="1" dirty="0"/>
              <a:t>ПСН</a:t>
            </a:r>
            <a:r>
              <a:rPr lang="ru-RU" sz="2000" dirty="0"/>
              <a:t>      - «обнуление» ПВД </a:t>
            </a:r>
            <a:r>
              <a:rPr lang="ru-RU" sz="2000" b="1" dirty="0">
                <a:solidFill>
                  <a:srgbClr val="FF0000"/>
                </a:solidFill>
              </a:rPr>
              <a:t>для новичков </a:t>
            </a:r>
          </a:p>
          <a:p>
            <a:r>
              <a:rPr lang="ru-RU" sz="2000" b="1" dirty="0"/>
              <a:t>НИФЛ</a:t>
            </a:r>
            <a:r>
              <a:rPr lang="ru-RU" sz="2000" dirty="0"/>
              <a:t>  - снижение </a:t>
            </a:r>
            <a:r>
              <a:rPr lang="ru-RU" sz="2000" b="1" dirty="0">
                <a:solidFill>
                  <a:srgbClr val="FF0000"/>
                </a:solidFill>
              </a:rPr>
              <a:t>до 0,75%</a:t>
            </a:r>
          </a:p>
          <a:p>
            <a:r>
              <a:rPr lang="ru-RU" sz="2000" b="1" dirty="0"/>
              <a:t>Оказание прямой финансовой поддержки при снижении выручки на 30% </a:t>
            </a:r>
            <a:r>
              <a:rPr lang="ru-RU" sz="2000" b="1" dirty="0">
                <a:solidFill>
                  <a:srgbClr val="FF0000"/>
                </a:solidFill>
              </a:rPr>
              <a:t>независимо от </a:t>
            </a:r>
            <a:r>
              <a:rPr lang="ru-RU" sz="2000" b="1" dirty="0" err="1">
                <a:solidFill>
                  <a:srgbClr val="FF0000"/>
                </a:solidFill>
              </a:rPr>
              <a:t>ОКВЭДов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</a:p>
          <a:p>
            <a:r>
              <a:rPr lang="ru-RU" sz="3200" b="1" u="sng" dirty="0">
                <a:solidFill>
                  <a:srgbClr val="EB63D8"/>
                </a:solidFill>
                <a:latin typeface="Arial Narrow" panose="020B0606020202030204" pitchFamily="34" charset="0"/>
              </a:rPr>
              <a:t>на 06.08.:</a:t>
            </a:r>
          </a:p>
          <a:p>
            <a:endParaRPr lang="ru-RU" sz="800" b="1" dirty="0">
              <a:solidFill>
                <a:srgbClr val="EB63D8"/>
              </a:solidFill>
            </a:endParaRPr>
          </a:p>
          <a:p>
            <a:r>
              <a:rPr lang="ru-RU" sz="2400" b="1" dirty="0">
                <a:solidFill>
                  <a:srgbClr val="EB63D8"/>
                </a:solidFill>
                <a:latin typeface="Arial Narrow" panose="020B0606020202030204" pitchFamily="34" charset="0"/>
              </a:rPr>
              <a:t>- Отмена ограничений по количеству работников (ранее - не более 15 чел) при получении региональной поддержки</a:t>
            </a:r>
          </a:p>
          <a:p>
            <a:endParaRPr lang="ru-RU" sz="800" b="1" dirty="0">
              <a:solidFill>
                <a:srgbClr val="EB63D8"/>
              </a:solidFill>
              <a:latin typeface="Arial Narrow" panose="020B0606020202030204" pitchFamily="34" charset="0"/>
            </a:endParaRPr>
          </a:p>
          <a:p>
            <a:r>
              <a:rPr lang="ru-RU" sz="2400" b="1" dirty="0">
                <a:solidFill>
                  <a:srgbClr val="EB63D8"/>
                </a:solidFill>
                <a:latin typeface="Arial Narrow" panose="020B0606020202030204" pitchFamily="34" charset="0"/>
              </a:rPr>
              <a:t>- Разрабатываются дополнительные меры поддержки для самых пострадавших из наиболее пострадавших отраслей – туризм, общепит, гостиницы, спорт, отдых</a:t>
            </a:r>
            <a:endParaRPr lang="ru-RU" sz="2400" dirty="0">
              <a:solidFill>
                <a:srgbClr val="EB63D8"/>
              </a:solidFill>
              <a:latin typeface="Arial Narrow" panose="020B0606020202030204" pitchFamily="34" charset="0"/>
            </a:endParaRPr>
          </a:p>
          <a:p>
            <a:endParaRPr lang="ru-RU" sz="800" b="1" dirty="0">
              <a:solidFill>
                <a:srgbClr val="FF0000"/>
              </a:solidFill>
            </a:endParaRPr>
          </a:p>
          <a:p>
            <a:r>
              <a:rPr lang="ru-RU" sz="4000" b="1" dirty="0"/>
              <a:t>Не все проблемы решены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FA65FA2-80E6-471D-9486-265F7099BE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6892" y="530687"/>
            <a:ext cx="3991049" cy="27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973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F9153-5333-49BA-9F6F-8492C6BDD7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837" y="-4076"/>
            <a:ext cx="7860323" cy="457197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94595"/>
                </a:solidFill>
                <a:latin typeface="Arial Narrow" panose="020B0606020202030204" pitchFamily="34" charset="0"/>
              </a:rPr>
              <a:t>СОВЕТ ПО РАЗВИТИЮ МСП ПРИ ПРАВИТЕЛЬСТВЕ АМУРСКОЙ ОБЛАСТИ</a:t>
            </a:r>
            <a:endParaRPr lang="ru-RU" sz="2000" dirty="0">
              <a:solidFill>
                <a:srgbClr val="094595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1DE9302-22E3-454B-8F28-E9B406E077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7391" y="89281"/>
            <a:ext cx="829491" cy="8264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BADDBF-921B-4C86-A02C-248BBBDB43EC}"/>
              </a:ext>
            </a:extLst>
          </p:cNvPr>
          <p:cNvSpPr txBox="1"/>
          <p:nvPr/>
        </p:nvSpPr>
        <p:spPr>
          <a:xfrm>
            <a:off x="1109609" y="1213784"/>
            <a:ext cx="7107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>
                <a:solidFill>
                  <a:srgbClr val="FF0000"/>
                </a:solidFill>
                <a:latin typeface="Arial Narrow" panose="020B0606020202030204" pitchFamily="34" charset="0"/>
              </a:rPr>
              <a:t>НЕРЕШЕННЫЕ ПРОБЛЕМЫ  на 4.06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BFCA364-3B71-46DB-81D9-B497BB4DEA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894" y="469349"/>
            <a:ext cx="3908267" cy="41269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9A7797A-E59F-42F4-886E-2E3D0C2C24E1}"/>
              </a:ext>
            </a:extLst>
          </p:cNvPr>
          <p:cNvSpPr txBox="1"/>
          <p:nvPr/>
        </p:nvSpPr>
        <p:spPr>
          <a:xfrm>
            <a:off x="372548" y="2059738"/>
            <a:ext cx="867433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 err="1"/>
              <a:t>Небезупречность</a:t>
            </a:r>
            <a:r>
              <a:rPr lang="ru-RU" sz="3200" b="1" dirty="0"/>
              <a:t> </a:t>
            </a:r>
            <a:r>
              <a:rPr lang="ru-RU" sz="3200" b="1" dirty="0" err="1"/>
              <a:t>ОКВЭДов</a:t>
            </a:r>
            <a:endParaRPr lang="ru-RU" sz="3200" b="1" dirty="0"/>
          </a:p>
          <a:p>
            <a:r>
              <a:rPr lang="ru-RU" sz="2800" b="1" dirty="0"/>
              <a:t>     - несоответствие первоначальным целям</a:t>
            </a:r>
          </a:p>
          <a:p>
            <a:r>
              <a:rPr lang="ru-RU" sz="2800" b="1" dirty="0"/>
              <a:t>     - «принудительная» замена </a:t>
            </a:r>
            <a:r>
              <a:rPr lang="ru-RU" sz="2800" b="1" dirty="0" err="1"/>
              <a:t>ОКВЭДов</a:t>
            </a:r>
            <a:r>
              <a:rPr lang="ru-RU" sz="2800" b="1" dirty="0"/>
              <a:t> в 2016 г.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8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/>
              <a:t>Ограниченность финансовых ресурсов </a:t>
            </a:r>
          </a:p>
          <a:p>
            <a:r>
              <a:rPr lang="ru-RU" sz="2800" b="1" dirty="0"/>
              <a:t>     - 100 млн </a:t>
            </a:r>
            <a:r>
              <a:rPr lang="ru-RU" sz="2800" b="1" dirty="0" err="1"/>
              <a:t>руб</a:t>
            </a:r>
            <a:r>
              <a:rPr lang="ru-RU" sz="2800" b="1" dirty="0"/>
              <a:t> / 200 </a:t>
            </a:r>
            <a:r>
              <a:rPr lang="ru-RU" sz="2800" b="1" dirty="0" err="1"/>
              <a:t>тыс</a:t>
            </a:r>
            <a:r>
              <a:rPr lang="ru-RU" sz="2800" b="1" dirty="0"/>
              <a:t> </a:t>
            </a:r>
            <a:r>
              <a:rPr lang="ru-RU" sz="2800" b="1" dirty="0" err="1"/>
              <a:t>руб</a:t>
            </a:r>
            <a:r>
              <a:rPr lang="ru-RU" sz="2800" b="1" dirty="0"/>
              <a:t> = 500 субъектов   </a:t>
            </a:r>
          </a:p>
          <a:p>
            <a:r>
              <a:rPr lang="ru-RU" sz="2800" b="1" dirty="0"/>
              <a:t>        микробизнеса = </a:t>
            </a:r>
            <a:r>
              <a:rPr lang="ru-RU" sz="2800" b="1" dirty="0">
                <a:solidFill>
                  <a:srgbClr val="FF0000"/>
                </a:solidFill>
              </a:rPr>
              <a:t>2-5 % всех субъектов МСП АО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8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/>
              <a:t>Несовершенство законодательства</a:t>
            </a:r>
          </a:p>
          <a:p>
            <a:r>
              <a:rPr lang="ru-RU" sz="2800" b="1" dirty="0"/>
              <a:t>    - запрет на оказание поддержки «</a:t>
            </a:r>
            <a:r>
              <a:rPr lang="ru-RU" sz="2800" b="1" dirty="0" err="1"/>
              <a:t>подакцизникам</a:t>
            </a:r>
            <a:r>
              <a:rPr lang="ru-RU" sz="2800" b="1" dirty="0"/>
              <a:t>»</a:t>
            </a:r>
            <a:endParaRPr lang="ru-RU" sz="2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800" b="1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800" b="1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800" b="1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8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DEC56F1-C098-432D-8FAF-61CA3F9242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6892" y="530687"/>
            <a:ext cx="3991049" cy="27211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D8773CC-FBFE-4140-BD98-23066456266B}"/>
              </a:ext>
            </a:extLst>
          </p:cNvPr>
          <p:cNvSpPr txBox="1"/>
          <p:nvPr/>
        </p:nvSpPr>
        <p:spPr>
          <a:xfrm>
            <a:off x="8217390" y="3715585"/>
            <a:ext cx="647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>
                <a:solidFill>
                  <a:srgbClr val="EB63D8"/>
                </a:solidFill>
              </a:rPr>
              <a:t>?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F4D7AB65-0959-48A6-8774-4A6F2E96F878}"/>
              </a:ext>
            </a:extLst>
          </p:cNvPr>
          <p:cNvCxnSpPr/>
          <p:nvPr/>
        </p:nvCxnSpPr>
        <p:spPr>
          <a:xfrm flipV="1">
            <a:off x="1109609" y="5743254"/>
            <a:ext cx="7469312" cy="595901"/>
          </a:xfrm>
          <a:prstGeom prst="line">
            <a:avLst/>
          </a:prstGeom>
          <a:ln w="76200">
            <a:solidFill>
              <a:srgbClr val="EB63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E3F45F9F-A173-4785-A244-742F8B565566}"/>
              </a:ext>
            </a:extLst>
          </p:cNvPr>
          <p:cNvCxnSpPr/>
          <p:nvPr/>
        </p:nvCxnSpPr>
        <p:spPr>
          <a:xfrm>
            <a:off x="1109609" y="5743254"/>
            <a:ext cx="7469312" cy="595901"/>
          </a:xfrm>
          <a:prstGeom prst="line">
            <a:avLst/>
          </a:prstGeom>
          <a:ln w="76200">
            <a:solidFill>
              <a:srgbClr val="EB63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248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F9153-5333-49BA-9F6F-8492C6BDD7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837" y="-4076"/>
            <a:ext cx="7860323" cy="457197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94595"/>
                </a:solidFill>
                <a:latin typeface="Arial Narrow" panose="020B0606020202030204" pitchFamily="34" charset="0"/>
              </a:rPr>
              <a:t>СОВЕТ ПО РАЗВИТИЮ МСП ПРИ ПРАВИТЕЛЬСТВЕ АМУРСКОЙ ОБЛАСТИ</a:t>
            </a:r>
            <a:endParaRPr lang="ru-RU" sz="2000" dirty="0">
              <a:solidFill>
                <a:srgbClr val="094595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1DE9302-22E3-454B-8F28-E9B406E077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7391" y="89281"/>
            <a:ext cx="829491" cy="8264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BADDBF-921B-4C86-A02C-248BBBDB43EC}"/>
              </a:ext>
            </a:extLst>
          </p:cNvPr>
          <p:cNvSpPr txBox="1"/>
          <p:nvPr/>
        </p:nvSpPr>
        <p:spPr>
          <a:xfrm>
            <a:off x="1890445" y="1213784"/>
            <a:ext cx="6326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>
                <a:solidFill>
                  <a:srgbClr val="FF0000"/>
                </a:solidFill>
                <a:latin typeface="Arial Narrow" panose="020B0606020202030204" pitchFamily="34" charset="0"/>
              </a:rPr>
              <a:t>НЕРЕШЕННЫЕ ПРОБЛЕМЫ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BFCA364-3B71-46DB-81D9-B497BB4DEA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894" y="469349"/>
            <a:ext cx="3908267" cy="41269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9A7797A-E59F-42F4-886E-2E3D0C2C24E1}"/>
              </a:ext>
            </a:extLst>
          </p:cNvPr>
          <p:cNvSpPr txBox="1"/>
          <p:nvPr/>
        </p:nvSpPr>
        <p:spPr>
          <a:xfrm>
            <a:off x="372548" y="2271095"/>
            <a:ext cx="867433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/>
              <a:t>Завышенные счета на оплату услуг региональных операторов за обращение ТКО - активное противодействие малому бизнесу во время ограничений со стороны ООО «Полигон»</a:t>
            </a:r>
            <a:endParaRPr lang="ru-RU" sz="800" b="1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800" b="1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8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DEC56F1-C098-432D-8FAF-61CA3F9242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6892" y="530687"/>
            <a:ext cx="3991049" cy="27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413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F9153-5333-49BA-9F6F-8492C6BDD7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837" y="-4076"/>
            <a:ext cx="7860323" cy="457197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94595"/>
                </a:solidFill>
                <a:latin typeface="Arial Narrow" panose="020B0606020202030204" pitchFamily="34" charset="0"/>
              </a:rPr>
              <a:t>СОВЕТ ПО РАЗВИТИЮ МСП ПРИ ПРАВИТЕЛЬСТВЕ АМУРСКОЙ ОБЛАСТИ</a:t>
            </a:r>
            <a:endParaRPr lang="ru-RU" sz="2000" dirty="0">
              <a:solidFill>
                <a:srgbClr val="094595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1DE9302-22E3-454B-8F28-E9B406E077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7391" y="89281"/>
            <a:ext cx="829491" cy="8264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BADDBF-921B-4C86-A02C-248BBBDB43EC}"/>
              </a:ext>
            </a:extLst>
          </p:cNvPr>
          <p:cNvSpPr txBox="1"/>
          <p:nvPr/>
        </p:nvSpPr>
        <p:spPr>
          <a:xfrm>
            <a:off x="1623317" y="1213784"/>
            <a:ext cx="6594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>
                <a:solidFill>
                  <a:srgbClr val="FF0000"/>
                </a:solidFill>
                <a:latin typeface="Arial Narrow" panose="020B0606020202030204" pitchFamily="34" charset="0"/>
              </a:rPr>
              <a:t>ПРЕДЛОЖЕНИЯ ОТ БИЗНЕСА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BFCA364-3B71-46DB-81D9-B497BB4DEA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894" y="469349"/>
            <a:ext cx="3908267" cy="41269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9A7797A-E59F-42F4-886E-2E3D0C2C24E1}"/>
              </a:ext>
            </a:extLst>
          </p:cNvPr>
          <p:cNvSpPr txBox="1"/>
          <p:nvPr/>
        </p:nvSpPr>
        <p:spPr>
          <a:xfrm>
            <a:off x="372548" y="1998182"/>
            <a:ext cx="867433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FF0000"/>
                </a:solidFill>
              </a:rPr>
              <a:t>Расширять разрешенные сферы бизнеса – лучшая поддержка предпринимательству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FF0000"/>
                </a:solidFill>
              </a:rPr>
              <a:t>Расширить региональную финансовую поддержку, приняв во внимание снижение выручки в июне-июле 2020 г., при необходимости – </a:t>
            </a:r>
            <a:r>
              <a:rPr lang="ru-RU" sz="3200" b="1" dirty="0" err="1">
                <a:solidFill>
                  <a:srgbClr val="FF0000"/>
                </a:solidFill>
              </a:rPr>
              <a:t>дофинансировать</a:t>
            </a:r>
            <a:endParaRPr lang="ru-RU" sz="3200" b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FF0000"/>
                </a:solidFill>
              </a:rPr>
              <a:t>Больше устанавливать льготные налоговые ставки до 0% по УСН и ПСН для впервые зарегистрированных ИП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800" b="1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8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DEC56F1-C098-432D-8FAF-61CA3F9242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6892" y="530687"/>
            <a:ext cx="3991049" cy="27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8480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268</Words>
  <Application>Microsoft Office PowerPoint</Application>
  <PresentationFormat>Экран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Тема Office</vt:lpstr>
      <vt:lpstr>СОВЕТ ПО РАЗВИТИЮ МСП ПРИ ПРАВИТЕЛЬСТВЕ АМУРСКОЙ ОБЛАСТИ</vt:lpstr>
      <vt:lpstr>СОВЕТ ПО РАЗВИТИЮ МСП ПРИ ПРАВИТЕЛЬСТВЕ АМУРСКОЙ ОБЛАСТИ</vt:lpstr>
      <vt:lpstr>СОВЕТ ПО РАЗВИТИЮ МСП ПРИ ПРАВИТЕЛЬСТВЕ АМУРСКОЙ ОБЛАСТИ</vt:lpstr>
      <vt:lpstr>СОВЕТ ПО РАЗВИТИЮ МСП ПРИ ПРАВИТЕЛЬСТВЕ АМУРСКОЙ ОБЛАСТИ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Борис Уважаемый</dc:creator>
  <cp:lastModifiedBy>Boris Beloborodov</cp:lastModifiedBy>
  <cp:revision>58</cp:revision>
  <dcterms:created xsi:type="dcterms:W3CDTF">2019-08-28T19:37:06Z</dcterms:created>
  <dcterms:modified xsi:type="dcterms:W3CDTF">2020-08-05T23:43:20Z</dcterms:modified>
</cp:coreProperties>
</file>